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0" r:id="rId3"/>
    <p:sldId id="258" r:id="rId4"/>
    <p:sldId id="282" r:id="rId5"/>
    <p:sldId id="275" r:id="rId6"/>
    <p:sldId id="284" r:id="rId7"/>
    <p:sldId id="270" r:id="rId8"/>
    <p:sldId id="281" r:id="rId9"/>
    <p:sldId id="283" r:id="rId10"/>
    <p:sldId id="271" r:id="rId11"/>
    <p:sldId id="264" r:id="rId12"/>
    <p:sldId id="285" r:id="rId13"/>
    <p:sldId id="286" r:id="rId14"/>
    <p:sldId id="280" r:id="rId15"/>
    <p:sldId id="28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01" autoAdjust="0"/>
  </p:normalViewPr>
  <p:slideViewPr>
    <p:cSldViewPr snapToGrid="0">
      <p:cViewPr varScale="1">
        <p:scale>
          <a:sx n="85" d="100"/>
          <a:sy n="85" d="100"/>
        </p:scale>
        <p:origin x="74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5DC506-D8C6-42B5-98F9-2D80D352623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B5D7731-FECE-41D9-9066-D218462C5AF9}">
      <dgm:prSet/>
      <dgm:spPr/>
      <dgm:t>
        <a:bodyPr/>
        <a:lstStyle/>
        <a:p>
          <a:r>
            <a:rPr lang="en-US"/>
            <a:t>Cleavage embryo grading:</a:t>
          </a:r>
        </a:p>
      </dgm:t>
    </dgm:pt>
    <dgm:pt modelId="{99C09ADD-D8C2-43B6-AD34-165B98352B43}" type="parTrans" cxnId="{F8B1B79C-15A6-489E-9202-0DC1FB5019CD}">
      <dgm:prSet/>
      <dgm:spPr/>
      <dgm:t>
        <a:bodyPr/>
        <a:lstStyle/>
        <a:p>
          <a:endParaRPr lang="en-US"/>
        </a:p>
      </dgm:t>
    </dgm:pt>
    <dgm:pt modelId="{71F96ED3-A6CB-44EA-AD1F-00C5DC684711}" type="sibTrans" cxnId="{F8B1B79C-15A6-489E-9202-0DC1FB5019CD}">
      <dgm:prSet/>
      <dgm:spPr/>
      <dgm:t>
        <a:bodyPr/>
        <a:lstStyle/>
        <a:p>
          <a:endParaRPr lang="en-US"/>
        </a:p>
      </dgm:t>
    </dgm:pt>
    <dgm:pt modelId="{A4698B7E-7A57-4326-B95D-98A19542E449}">
      <dgm:prSet/>
      <dgm:spPr/>
      <dgm:t>
        <a:bodyPr/>
        <a:lstStyle/>
        <a:p>
          <a:r>
            <a:rPr lang="en-US" dirty="0"/>
            <a:t>E</a:t>
          </a:r>
          <a:r>
            <a:rPr lang="en-US" b="0" i="0" baseline="0" dirty="0"/>
            <a:t>mbryo selection criteria based on cell number and morphology </a:t>
          </a:r>
          <a:endParaRPr lang="en-US" dirty="0"/>
        </a:p>
      </dgm:t>
    </dgm:pt>
    <dgm:pt modelId="{126170B1-EDE1-4783-9730-61324689DC55}" type="parTrans" cxnId="{911C78AC-E1C8-410A-A944-84F91EAF04C5}">
      <dgm:prSet/>
      <dgm:spPr/>
      <dgm:t>
        <a:bodyPr/>
        <a:lstStyle/>
        <a:p>
          <a:endParaRPr lang="en-US"/>
        </a:p>
      </dgm:t>
    </dgm:pt>
    <dgm:pt modelId="{C4C37B5F-34C2-4015-A6DE-F1307A458136}" type="sibTrans" cxnId="{911C78AC-E1C8-410A-A944-84F91EAF04C5}">
      <dgm:prSet/>
      <dgm:spPr/>
      <dgm:t>
        <a:bodyPr/>
        <a:lstStyle/>
        <a:p>
          <a:endParaRPr lang="en-US"/>
        </a:p>
      </dgm:t>
    </dgm:pt>
    <dgm:pt modelId="{9AE369DF-163C-4617-A529-7CDCFCE18A63}">
      <dgm:prSet/>
      <dgm:spPr/>
      <dgm:t>
        <a:bodyPr/>
        <a:lstStyle/>
        <a:p>
          <a:r>
            <a:rPr lang="en-US" b="0" i="0" baseline="0" dirty="0" err="1"/>
            <a:t>Sakkas</a:t>
          </a:r>
          <a:r>
            <a:rPr lang="en-US" b="0" i="0" baseline="0" dirty="0"/>
            <a:t> and colleagues therefore used cleavage to the 2-cell stage at 25 hours post-insemination or microinjection as the critical time point for selecting embryos </a:t>
          </a:r>
          <a:endParaRPr lang="en-US" dirty="0"/>
        </a:p>
      </dgm:t>
    </dgm:pt>
    <dgm:pt modelId="{521B0A2C-78AF-47FF-8DF0-19D65CF9B7A0}" type="parTrans" cxnId="{BC7F774F-2DBC-4B1C-ABD7-975187B1BDA5}">
      <dgm:prSet/>
      <dgm:spPr/>
      <dgm:t>
        <a:bodyPr/>
        <a:lstStyle/>
        <a:p>
          <a:endParaRPr lang="en-US"/>
        </a:p>
      </dgm:t>
    </dgm:pt>
    <dgm:pt modelId="{9C05F9A8-BC4F-4F53-A38B-A0F471DC70BE}" type="sibTrans" cxnId="{BC7F774F-2DBC-4B1C-ABD7-975187B1BDA5}">
      <dgm:prSet/>
      <dgm:spPr/>
      <dgm:t>
        <a:bodyPr/>
        <a:lstStyle/>
        <a:p>
          <a:endParaRPr lang="en-US"/>
        </a:p>
      </dgm:t>
    </dgm:pt>
    <dgm:pt modelId="{F2E9691E-8931-4E6E-9748-D150E0434506}">
      <dgm:prSet/>
      <dgm:spPr/>
      <dgm:t>
        <a:bodyPr/>
        <a:lstStyle/>
        <a:p>
          <a:r>
            <a:rPr lang="en-US"/>
            <a:t>Blastocyst grading</a:t>
          </a:r>
        </a:p>
      </dgm:t>
    </dgm:pt>
    <dgm:pt modelId="{DC4AC6FC-34E2-4C52-9D43-EE77A2144016}" type="parTrans" cxnId="{6C695393-11A7-4E3E-AAE1-346441DF50BC}">
      <dgm:prSet/>
      <dgm:spPr/>
      <dgm:t>
        <a:bodyPr/>
        <a:lstStyle/>
        <a:p>
          <a:endParaRPr lang="en-US"/>
        </a:p>
      </dgm:t>
    </dgm:pt>
    <dgm:pt modelId="{1281F051-06E0-4995-90BB-C0AA71CFAF12}" type="sibTrans" cxnId="{6C695393-11A7-4E3E-AAE1-346441DF50BC}">
      <dgm:prSet/>
      <dgm:spPr/>
      <dgm:t>
        <a:bodyPr/>
        <a:lstStyle/>
        <a:p>
          <a:endParaRPr lang="en-US"/>
        </a:p>
      </dgm:t>
    </dgm:pt>
    <dgm:pt modelId="{B43F68CF-5DF0-409B-9C75-D8B271A57C19}">
      <dgm:prSet/>
      <dgm:spPr/>
      <dgm:t>
        <a:bodyPr/>
        <a:lstStyle/>
        <a:p>
          <a:r>
            <a:rPr lang="en-US" b="0" i="0" baseline="0" dirty="0"/>
            <a:t>Gardner and Schoolcraft (3.A.A) </a:t>
          </a:r>
          <a:endParaRPr lang="en-US" dirty="0"/>
        </a:p>
      </dgm:t>
    </dgm:pt>
    <dgm:pt modelId="{0340AD26-F7C6-4A97-86BE-428DE26CE832}" type="parTrans" cxnId="{A6482EF6-BACB-480A-9C2F-21CFCD241D6A}">
      <dgm:prSet/>
      <dgm:spPr/>
      <dgm:t>
        <a:bodyPr/>
        <a:lstStyle/>
        <a:p>
          <a:endParaRPr lang="en-US"/>
        </a:p>
      </dgm:t>
    </dgm:pt>
    <dgm:pt modelId="{E195D797-86FA-4704-8A9B-905636AA3C39}" type="sibTrans" cxnId="{A6482EF6-BACB-480A-9C2F-21CFCD241D6A}">
      <dgm:prSet/>
      <dgm:spPr/>
      <dgm:t>
        <a:bodyPr/>
        <a:lstStyle/>
        <a:p>
          <a:endParaRPr lang="en-US"/>
        </a:p>
      </dgm:t>
    </dgm:pt>
    <dgm:pt modelId="{B82C88D1-CDAC-477E-8A79-0E1429B9E60D}">
      <dgm:prSet/>
      <dgm:spPr/>
      <dgm:t>
        <a:bodyPr/>
        <a:lstStyle/>
        <a:p>
          <a:r>
            <a:rPr lang="en-US" b="0" i="0" baseline="0" dirty="0"/>
            <a:t>Alpha Scoring System (3.1.1)</a:t>
          </a:r>
          <a:endParaRPr lang="en-US" dirty="0"/>
        </a:p>
      </dgm:t>
    </dgm:pt>
    <dgm:pt modelId="{8FF8C154-BF4A-47BB-B87A-0E4B1D667818}" type="parTrans" cxnId="{35C52346-FA4A-451F-BBA9-BF0D91C52452}">
      <dgm:prSet/>
      <dgm:spPr/>
      <dgm:t>
        <a:bodyPr/>
        <a:lstStyle/>
        <a:p>
          <a:endParaRPr lang="en-US"/>
        </a:p>
      </dgm:t>
    </dgm:pt>
    <dgm:pt modelId="{48A90141-C3E0-4CAC-BC08-71B5D7475212}" type="sibTrans" cxnId="{35C52346-FA4A-451F-BBA9-BF0D91C52452}">
      <dgm:prSet/>
      <dgm:spPr/>
      <dgm:t>
        <a:bodyPr/>
        <a:lstStyle/>
        <a:p>
          <a:endParaRPr lang="en-US"/>
        </a:p>
      </dgm:t>
    </dgm:pt>
    <dgm:pt modelId="{38731446-1ED0-4035-B12D-673694AA612F}" type="pres">
      <dgm:prSet presAssocID="{845DC506-D8C6-42B5-98F9-2D80D352623B}" presName="linear" presStyleCnt="0">
        <dgm:presLayoutVars>
          <dgm:dir/>
          <dgm:animLvl val="lvl"/>
          <dgm:resizeHandles val="exact"/>
        </dgm:presLayoutVars>
      </dgm:prSet>
      <dgm:spPr/>
    </dgm:pt>
    <dgm:pt modelId="{D9ED401D-BA3D-44C7-8507-C808F321CACF}" type="pres">
      <dgm:prSet presAssocID="{5B5D7731-FECE-41D9-9066-D218462C5AF9}" presName="parentLin" presStyleCnt="0"/>
      <dgm:spPr/>
    </dgm:pt>
    <dgm:pt modelId="{2156B091-04DA-4BA5-B2B5-56CFE425AA05}" type="pres">
      <dgm:prSet presAssocID="{5B5D7731-FECE-41D9-9066-D218462C5AF9}" presName="parentLeftMargin" presStyleLbl="node1" presStyleIdx="0" presStyleCnt="2"/>
      <dgm:spPr/>
    </dgm:pt>
    <dgm:pt modelId="{29B5DD14-ADE7-4B8B-A7CA-876C42821624}" type="pres">
      <dgm:prSet presAssocID="{5B5D7731-FECE-41D9-9066-D218462C5AF9}" presName="parentText" presStyleLbl="node1" presStyleIdx="0" presStyleCnt="2">
        <dgm:presLayoutVars>
          <dgm:chMax val="0"/>
          <dgm:bulletEnabled val="1"/>
        </dgm:presLayoutVars>
      </dgm:prSet>
      <dgm:spPr/>
    </dgm:pt>
    <dgm:pt modelId="{DD953E7C-99FA-4388-BA9F-ED88248BC0C6}" type="pres">
      <dgm:prSet presAssocID="{5B5D7731-FECE-41D9-9066-D218462C5AF9}" presName="negativeSpace" presStyleCnt="0"/>
      <dgm:spPr/>
    </dgm:pt>
    <dgm:pt modelId="{0701ABDC-D540-4B81-96CE-E601F67E8CCD}" type="pres">
      <dgm:prSet presAssocID="{5B5D7731-FECE-41D9-9066-D218462C5AF9}" presName="childText" presStyleLbl="conFgAcc1" presStyleIdx="0" presStyleCnt="2">
        <dgm:presLayoutVars>
          <dgm:bulletEnabled val="1"/>
        </dgm:presLayoutVars>
      </dgm:prSet>
      <dgm:spPr/>
    </dgm:pt>
    <dgm:pt modelId="{D5EB4682-DF16-449F-9AAC-EB2BE82D8F1B}" type="pres">
      <dgm:prSet presAssocID="{71F96ED3-A6CB-44EA-AD1F-00C5DC684711}" presName="spaceBetweenRectangles" presStyleCnt="0"/>
      <dgm:spPr/>
    </dgm:pt>
    <dgm:pt modelId="{2A4394C2-A9AE-445B-8BD2-7A6C3CD787E9}" type="pres">
      <dgm:prSet presAssocID="{F2E9691E-8931-4E6E-9748-D150E0434506}" presName="parentLin" presStyleCnt="0"/>
      <dgm:spPr/>
    </dgm:pt>
    <dgm:pt modelId="{D630EDDB-D829-4BF2-BAF1-BE26101B887D}" type="pres">
      <dgm:prSet presAssocID="{F2E9691E-8931-4E6E-9748-D150E0434506}" presName="parentLeftMargin" presStyleLbl="node1" presStyleIdx="0" presStyleCnt="2"/>
      <dgm:spPr/>
    </dgm:pt>
    <dgm:pt modelId="{9F5BE148-F726-4103-B7E1-A6C886E87166}" type="pres">
      <dgm:prSet presAssocID="{F2E9691E-8931-4E6E-9748-D150E0434506}" presName="parentText" presStyleLbl="node1" presStyleIdx="1" presStyleCnt="2">
        <dgm:presLayoutVars>
          <dgm:chMax val="0"/>
          <dgm:bulletEnabled val="1"/>
        </dgm:presLayoutVars>
      </dgm:prSet>
      <dgm:spPr/>
    </dgm:pt>
    <dgm:pt modelId="{3C620427-8A35-4DA3-8ECF-2010329A47D0}" type="pres">
      <dgm:prSet presAssocID="{F2E9691E-8931-4E6E-9748-D150E0434506}" presName="negativeSpace" presStyleCnt="0"/>
      <dgm:spPr/>
    </dgm:pt>
    <dgm:pt modelId="{FAFB6608-AB7B-47CC-B1DD-241CBE7F8524}" type="pres">
      <dgm:prSet presAssocID="{F2E9691E-8931-4E6E-9748-D150E0434506}" presName="childText" presStyleLbl="conFgAcc1" presStyleIdx="1" presStyleCnt="2">
        <dgm:presLayoutVars>
          <dgm:bulletEnabled val="1"/>
        </dgm:presLayoutVars>
      </dgm:prSet>
      <dgm:spPr/>
    </dgm:pt>
  </dgm:ptLst>
  <dgm:cxnLst>
    <dgm:cxn modelId="{EEE75F14-302A-476B-AB71-33A9F3312DF9}" type="presOf" srcId="{5B5D7731-FECE-41D9-9066-D218462C5AF9}" destId="{29B5DD14-ADE7-4B8B-A7CA-876C42821624}" srcOrd="1" destOrd="0" presId="urn:microsoft.com/office/officeart/2005/8/layout/list1"/>
    <dgm:cxn modelId="{DBB24E20-8128-493E-AC73-E7C0CD2AB735}" type="presOf" srcId="{845DC506-D8C6-42B5-98F9-2D80D352623B}" destId="{38731446-1ED0-4035-B12D-673694AA612F}" srcOrd="0" destOrd="0" presId="urn:microsoft.com/office/officeart/2005/8/layout/list1"/>
    <dgm:cxn modelId="{35C52346-FA4A-451F-BBA9-BF0D91C52452}" srcId="{F2E9691E-8931-4E6E-9748-D150E0434506}" destId="{B82C88D1-CDAC-477E-8A79-0E1429B9E60D}" srcOrd="1" destOrd="0" parTransId="{8FF8C154-BF4A-47BB-B87A-0E4B1D667818}" sibTransId="{48A90141-C3E0-4CAC-BC08-71B5D7475212}"/>
    <dgm:cxn modelId="{BC7F774F-2DBC-4B1C-ABD7-975187B1BDA5}" srcId="{5B5D7731-FECE-41D9-9066-D218462C5AF9}" destId="{9AE369DF-163C-4617-A529-7CDCFCE18A63}" srcOrd="1" destOrd="0" parTransId="{521B0A2C-78AF-47FF-8DF0-19D65CF9B7A0}" sibTransId="{9C05F9A8-BC4F-4F53-A38B-A0F471DC70BE}"/>
    <dgm:cxn modelId="{02A9886F-491D-4481-A6C5-F0678E9583C2}" type="presOf" srcId="{F2E9691E-8931-4E6E-9748-D150E0434506}" destId="{D630EDDB-D829-4BF2-BAF1-BE26101B887D}" srcOrd="0" destOrd="0" presId="urn:microsoft.com/office/officeart/2005/8/layout/list1"/>
    <dgm:cxn modelId="{D3E67577-D9BD-4614-909B-89EB800AD4BA}" type="presOf" srcId="{F2E9691E-8931-4E6E-9748-D150E0434506}" destId="{9F5BE148-F726-4103-B7E1-A6C886E87166}" srcOrd="1" destOrd="0" presId="urn:microsoft.com/office/officeart/2005/8/layout/list1"/>
    <dgm:cxn modelId="{91B7E158-A633-4058-9088-DB22459721E7}" type="presOf" srcId="{9AE369DF-163C-4617-A529-7CDCFCE18A63}" destId="{0701ABDC-D540-4B81-96CE-E601F67E8CCD}" srcOrd="0" destOrd="1" presId="urn:microsoft.com/office/officeart/2005/8/layout/list1"/>
    <dgm:cxn modelId="{F2DA3C90-C55E-420C-9BCF-C21200438A7B}" type="presOf" srcId="{5B5D7731-FECE-41D9-9066-D218462C5AF9}" destId="{2156B091-04DA-4BA5-B2B5-56CFE425AA05}" srcOrd="0" destOrd="0" presId="urn:microsoft.com/office/officeart/2005/8/layout/list1"/>
    <dgm:cxn modelId="{6C695393-11A7-4E3E-AAE1-346441DF50BC}" srcId="{845DC506-D8C6-42B5-98F9-2D80D352623B}" destId="{F2E9691E-8931-4E6E-9748-D150E0434506}" srcOrd="1" destOrd="0" parTransId="{DC4AC6FC-34E2-4C52-9D43-EE77A2144016}" sibTransId="{1281F051-06E0-4995-90BB-C0AA71CFAF12}"/>
    <dgm:cxn modelId="{732FD399-FAAE-4195-BA1A-0369112ED827}" type="presOf" srcId="{A4698B7E-7A57-4326-B95D-98A19542E449}" destId="{0701ABDC-D540-4B81-96CE-E601F67E8CCD}" srcOrd="0" destOrd="0" presId="urn:microsoft.com/office/officeart/2005/8/layout/list1"/>
    <dgm:cxn modelId="{F8B1B79C-15A6-489E-9202-0DC1FB5019CD}" srcId="{845DC506-D8C6-42B5-98F9-2D80D352623B}" destId="{5B5D7731-FECE-41D9-9066-D218462C5AF9}" srcOrd="0" destOrd="0" parTransId="{99C09ADD-D8C2-43B6-AD34-165B98352B43}" sibTransId="{71F96ED3-A6CB-44EA-AD1F-00C5DC684711}"/>
    <dgm:cxn modelId="{911C78AC-E1C8-410A-A944-84F91EAF04C5}" srcId="{5B5D7731-FECE-41D9-9066-D218462C5AF9}" destId="{A4698B7E-7A57-4326-B95D-98A19542E449}" srcOrd="0" destOrd="0" parTransId="{126170B1-EDE1-4783-9730-61324689DC55}" sibTransId="{C4C37B5F-34C2-4015-A6DE-F1307A458136}"/>
    <dgm:cxn modelId="{F8096AD7-99AD-45C1-BC0C-548A2B950468}" type="presOf" srcId="{B82C88D1-CDAC-477E-8A79-0E1429B9E60D}" destId="{FAFB6608-AB7B-47CC-B1DD-241CBE7F8524}" srcOrd="0" destOrd="1" presId="urn:microsoft.com/office/officeart/2005/8/layout/list1"/>
    <dgm:cxn modelId="{A6482EF6-BACB-480A-9C2F-21CFCD241D6A}" srcId="{F2E9691E-8931-4E6E-9748-D150E0434506}" destId="{B43F68CF-5DF0-409B-9C75-D8B271A57C19}" srcOrd="0" destOrd="0" parTransId="{0340AD26-F7C6-4A97-86BE-428DE26CE832}" sibTransId="{E195D797-86FA-4704-8A9B-905636AA3C39}"/>
    <dgm:cxn modelId="{7D917AFA-2244-4B65-9E9B-7E31FDDBA400}" type="presOf" srcId="{B43F68CF-5DF0-409B-9C75-D8B271A57C19}" destId="{FAFB6608-AB7B-47CC-B1DD-241CBE7F8524}" srcOrd="0" destOrd="0" presId="urn:microsoft.com/office/officeart/2005/8/layout/list1"/>
    <dgm:cxn modelId="{B5894F0E-232B-4656-BD07-C425AD16BC6C}" type="presParOf" srcId="{38731446-1ED0-4035-B12D-673694AA612F}" destId="{D9ED401D-BA3D-44C7-8507-C808F321CACF}" srcOrd="0" destOrd="0" presId="urn:microsoft.com/office/officeart/2005/8/layout/list1"/>
    <dgm:cxn modelId="{35BEEA40-5ECF-44F0-BB10-8E9E0BB97813}" type="presParOf" srcId="{D9ED401D-BA3D-44C7-8507-C808F321CACF}" destId="{2156B091-04DA-4BA5-B2B5-56CFE425AA05}" srcOrd="0" destOrd="0" presId="urn:microsoft.com/office/officeart/2005/8/layout/list1"/>
    <dgm:cxn modelId="{E1EE391B-2178-4CDA-91E5-A2016B61BDE9}" type="presParOf" srcId="{D9ED401D-BA3D-44C7-8507-C808F321CACF}" destId="{29B5DD14-ADE7-4B8B-A7CA-876C42821624}" srcOrd="1" destOrd="0" presId="urn:microsoft.com/office/officeart/2005/8/layout/list1"/>
    <dgm:cxn modelId="{636F2636-9FE6-413D-8DF9-0277D4766F58}" type="presParOf" srcId="{38731446-1ED0-4035-B12D-673694AA612F}" destId="{DD953E7C-99FA-4388-BA9F-ED88248BC0C6}" srcOrd="1" destOrd="0" presId="urn:microsoft.com/office/officeart/2005/8/layout/list1"/>
    <dgm:cxn modelId="{B86D9038-022B-49AB-8F83-73AA111492D7}" type="presParOf" srcId="{38731446-1ED0-4035-B12D-673694AA612F}" destId="{0701ABDC-D540-4B81-96CE-E601F67E8CCD}" srcOrd="2" destOrd="0" presId="urn:microsoft.com/office/officeart/2005/8/layout/list1"/>
    <dgm:cxn modelId="{3124D14D-4ED5-450C-B029-C621D17C1EC5}" type="presParOf" srcId="{38731446-1ED0-4035-B12D-673694AA612F}" destId="{D5EB4682-DF16-449F-9AAC-EB2BE82D8F1B}" srcOrd="3" destOrd="0" presId="urn:microsoft.com/office/officeart/2005/8/layout/list1"/>
    <dgm:cxn modelId="{0D638E15-584E-4641-BB14-7147859DE03F}" type="presParOf" srcId="{38731446-1ED0-4035-B12D-673694AA612F}" destId="{2A4394C2-A9AE-445B-8BD2-7A6C3CD787E9}" srcOrd="4" destOrd="0" presId="urn:microsoft.com/office/officeart/2005/8/layout/list1"/>
    <dgm:cxn modelId="{347DE7C4-A763-4E98-ABD9-F39E626309E7}" type="presParOf" srcId="{2A4394C2-A9AE-445B-8BD2-7A6C3CD787E9}" destId="{D630EDDB-D829-4BF2-BAF1-BE26101B887D}" srcOrd="0" destOrd="0" presId="urn:microsoft.com/office/officeart/2005/8/layout/list1"/>
    <dgm:cxn modelId="{1CB8214E-EEDB-4921-9E98-DF9165A9B8C2}" type="presParOf" srcId="{2A4394C2-A9AE-445B-8BD2-7A6C3CD787E9}" destId="{9F5BE148-F726-4103-B7E1-A6C886E87166}" srcOrd="1" destOrd="0" presId="urn:microsoft.com/office/officeart/2005/8/layout/list1"/>
    <dgm:cxn modelId="{66D4980D-5344-469B-866D-A00D1CB5FA5F}" type="presParOf" srcId="{38731446-1ED0-4035-B12D-673694AA612F}" destId="{3C620427-8A35-4DA3-8ECF-2010329A47D0}" srcOrd="5" destOrd="0" presId="urn:microsoft.com/office/officeart/2005/8/layout/list1"/>
    <dgm:cxn modelId="{36A71AF7-3BF7-4F9F-B3D4-49BABB7BE217}" type="presParOf" srcId="{38731446-1ED0-4035-B12D-673694AA612F}" destId="{FAFB6608-AB7B-47CC-B1DD-241CBE7F8524}"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4A0CA4-1A43-4458-8BBD-78551B8A104D}" type="doc">
      <dgm:prSet loTypeId="urn:microsoft.com/office/officeart/2005/8/layout/list1" loCatId="list" qsTypeId="urn:microsoft.com/office/officeart/2005/8/quickstyle/simple4" qsCatId="simple" csTypeId="urn:microsoft.com/office/officeart/2005/8/colors/colorful5" csCatId="colorful"/>
      <dgm:spPr/>
      <dgm:t>
        <a:bodyPr/>
        <a:lstStyle/>
        <a:p>
          <a:endParaRPr lang="en-US"/>
        </a:p>
      </dgm:t>
    </dgm:pt>
    <dgm:pt modelId="{2F0D078E-E533-4D5A-B734-38B04214B697}">
      <dgm:prSet/>
      <dgm:spPr/>
      <dgm:t>
        <a:bodyPr/>
        <a:lstStyle/>
        <a:p>
          <a:r>
            <a:rPr lang="en-US"/>
            <a:t>F</a:t>
          </a:r>
          <a:r>
            <a:rPr lang="en-US" b="0" i="0" baseline="0"/>
            <a:t>irst introduced by Abramovici et al. (1988)</a:t>
          </a:r>
          <a:endParaRPr lang="en-US"/>
        </a:p>
      </dgm:t>
    </dgm:pt>
    <dgm:pt modelId="{FD9DF9AF-7321-4722-819F-871355FD0969}" type="parTrans" cxnId="{CBBC4B4E-7D37-43F3-9378-B5A20131BC22}">
      <dgm:prSet/>
      <dgm:spPr/>
      <dgm:t>
        <a:bodyPr/>
        <a:lstStyle/>
        <a:p>
          <a:endParaRPr lang="en-US"/>
        </a:p>
      </dgm:t>
    </dgm:pt>
    <dgm:pt modelId="{A2253E69-CDEC-4D7B-A02F-CFC909B8FF0F}" type="sibTrans" cxnId="{CBBC4B4E-7D37-43F3-9378-B5A20131BC22}">
      <dgm:prSet/>
      <dgm:spPr/>
      <dgm:t>
        <a:bodyPr/>
        <a:lstStyle/>
        <a:p>
          <a:endParaRPr lang="en-US"/>
        </a:p>
      </dgm:t>
    </dgm:pt>
    <dgm:pt modelId="{3F05DC9F-B1CF-4747-92F2-BCBD0C368AA1}">
      <dgm:prSet/>
      <dgm:spPr/>
      <dgm:t>
        <a:bodyPr/>
        <a:lstStyle/>
        <a:p>
          <a:r>
            <a:rPr lang="en-US" dirty="0"/>
            <a:t>C</a:t>
          </a:r>
          <a:r>
            <a:rPr lang="en-US" b="0" i="0" baseline="0" dirty="0"/>
            <a:t>omprises </a:t>
          </a:r>
          <a:r>
            <a:rPr lang="en-US" b="0" i="0" u="sng" baseline="0" dirty="0"/>
            <a:t>two stages of embryo </a:t>
          </a:r>
          <a:r>
            <a:rPr lang="en-US" b="0" i="0" baseline="0" dirty="0"/>
            <a:t>transfer on separate days within the same treatment cycle—specifically, the first transfer occurs on the </a:t>
          </a:r>
          <a:r>
            <a:rPr lang="en-US" b="1" i="0" baseline="0" dirty="0"/>
            <a:t>second day </a:t>
          </a:r>
          <a:r>
            <a:rPr lang="en-US" b="0" i="0" baseline="0" dirty="0"/>
            <a:t>post-oocyte retrieval, and the second on the </a:t>
          </a:r>
          <a:r>
            <a:rPr lang="en-US" b="1" i="0" baseline="0" dirty="0"/>
            <a:t>third day. </a:t>
          </a:r>
          <a:endParaRPr lang="en-US" b="1" dirty="0"/>
        </a:p>
      </dgm:t>
    </dgm:pt>
    <dgm:pt modelId="{D387E74E-B311-43E5-8A15-F0089DDE8402}" type="parTrans" cxnId="{45D70ACA-D884-494D-A868-7B1C2C2E0957}">
      <dgm:prSet/>
      <dgm:spPr/>
      <dgm:t>
        <a:bodyPr/>
        <a:lstStyle/>
        <a:p>
          <a:endParaRPr lang="en-US"/>
        </a:p>
      </dgm:t>
    </dgm:pt>
    <dgm:pt modelId="{8F431136-E38B-4FBD-9A3A-4C8E46A7767C}" type="sibTrans" cxnId="{45D70ACA-D884-494D-A868-7B1C2C2E0957}">
      <dgm:prSet/>
      <dgm:spPr/>
      <dgm:t>
        <a:bodyPr/>
        <a:lstStyle/>
        <a:p>
          <a:endParaRPr lang="en-US"/>
        </a:p>
      </dgm:t>
    </dgm:pt>
    <dgm:pt modelId="{D5FFEDE1-B656-46A3-9ED6-DBC34B869F5A}">
      <dgm:prSet/>
      <dgm:spPr/>
      <dgm:t>
        <a:bodyPr/>
        <a:lstStyle/>
        <a:p>
          <a:r>
            <a:rPr lang="en-US" b="0" i="0" baseline="0" dirty="0"/>
            <a:t>This approach capitalizes on the “implantation window,” enhancing endometrial receptivity.</a:t>
          </a:r>
          <a:endParaRPr lang="en-US" dirty="0"/>
        </a:p>
      </dgm:t>
    </dgm:pt>
    <dgm:pt modelId="{A6925053-55FC-47EE-9B60-5A03BF4B3A12}" type="parTrans" cxnId="{6F22FCE7-B644-4E18-84F3-1063BD4B2FF8}">
      <dgm:prSet/>
      <dgm:spPr/>
      <dgm:t>
        <a:bodyPr/>
        <a:lstStyle/>
        <a:p>
          <a:endParaRPr lang="en-US"/>
        </a:p>
      </dgm:t>
    </dgm:pt>
    <dgm:pt modelId="{C639898F-4CDE-4849-A558-77252F3E3154}" type="sibTrans" cxnId="{6F22FCE7-B644-4E18-84F3-1063BD4B2FF8}">
      <dgm:prSet/>
      <dgm:spPr/>
      <dgm:t>
        <a:bodyPr/>
        <a:lstStyle/>
        <a:p>
          <a:endParaRPr lang="en-US"/>
        </a:p>
      </dgm:t>
    </dgm:pt>
    <dgm:pt modelId="{36E7E96D-AA8B-4072-9ED5-3D64CD3A4CA5}">
      <dgm:prSet/>
      <dgm:spPr/>
      <dgm:t>
        <a:bodyPr/>
        <a:lstStyle/>
        <a:p>
          <a:r>
            <a:rPr lang="en-US" b="0" i="0" baseline="0"/>
            <a:t>Goto et al. (2005) refined the technique by </a:t>
          </a:r>
          <a:endParaRPr lang="en-US"/>
        </a:p>
      </dgm:t>
    </dgm:pt>
    <dgm:pt modelId="{42FAFDD2-5366-435C-A671-477374851699}" type="parTrans" cxnId="{D6644353-0D32-4AE7-97D8-AD883E6FA1F6}">
      <dgm:prSet/>
      <dgm:spPr/>
      <dgm:t>
        <a:bodyPr/>
        <a:lstStyle/>
        <a:p>
          <a:endParaRPr lang="en-US"/>
        </a:p>
      </dgm:t>
    </dgm:pt>
    <dgm:pt modelId="{B3FA736A-0951-4531-BC1A-D79B97794ABE}" type="sibTrans" cxnId="{D6644353-0D32-4AE7-97D8-AD883E6FA1F6}">
      <dgm:prSet/>
      <dgm:spPr/>
      <dgm:t>
        <a:bodyPr/>
        <a:lstStyle/>
        <a:p>
          <a:endParaRPr lang="en-US"/>
        </a:p>
      </dgm:t>
    </dgm:pt>
    <dgm:pt modelId="{5A446F27-D971-49B2-A8D3-B10003399EC3}">
      <dgm:prSet/>
      <dgm:spPr/>
      <dgm:t>
        <a:bodyPr/>
        <a:lstStyle/>
        <a:p>
          <a:r>
            <a:rPr lang="en-US" dirty="0"/>
            <a:t>I</a:t>
          </a:r>
          <a:r>
            <a:rPr lang="en-US" b="0" i="0" baseline="0" dirty="0"/>
            <a:t>nitiating the first transfer with a </a:t>
          </a:r>
          <a:r>
            <a:rPr lang="en-US" b="1" i="0" baseline="0" dirty="0"/>
            <a:t>cleavage-stage</a:t>
          </a:r>
          <a:r>
            <a:rPr lang="en-US" b="0" i="0" baseline="0" dirty="0"/>
            <a:t> embryo, followed by a </a:t>
          </a:r>
          <a:r>
            <a:rPr lang="en-US" b="1" i="0" baseline="0" dirty="0"/>
            <a:t>blastocyst</a:t>
          </a:r>
          <a:r>
            <a:rPr lang="en-US" b="0" i="0" baseline="0" dirty="0"/>
            <a:t> for the second transfer. </a:t>
          </a:r>
          <a:endParaRPr lang="en-US" dirty="0"/>
        </a:p>
      </dgm:t>
    </dgm:pt>
    <dgm:pt modelId="{76DCACFC-45BC-41B8-A605-92686F3B74AD}" type="parTrans" cxnId="{CC5062C1-AB6B-44B9-86C8-427CD014645F}">
      <dgm:prSet/>
      <dgm:spPr/>
      <dgm:t>
        <a:bodyPr/>
        <a:lstStyle/>
        <a:p>
          <a:endParaRPr lang="en-US"/>
        </a:p>
      </dgm:t>
    </dgm:pt>
    <dgm:pt modelId="{FB8F7D32-0EBE-4B05-A022-BF718E12694A}" type="sibTrans" cxnId="{CC5062C1-AB6B-44B9-86C8-427CD014645F}">
      <dgm:prSet/>
      <dgm:spPr/>
      <dgm:t>
        <a:bodyPr/>
        <a:lstStyle/>
        <a:p>
          <a:endParaRPr lang="en-US"/>
        </a:p>
      </dgm:t>
    </dgm:pt>
    <dgm:pt modelId="{14F9A31C-29F5-4296-86A0-8D4C9E487D5B}">
      <dgm:prSet/>
      <dgm:spPr/>
      <dgm:t>
        <a:bodyPr/>
        <a:lstStyle/>
        <a:p>
          <a:r>
            <a:rPr lang="en-US" b="0" i="0" baseline="0" dirty="0"/>
            <a:t>This modified protocol mitigates the risk of cycle cancelation </a:t>
          </a:r>
          <a:r>
            <a:rPr lang="en-US" b="0" i="0" u="sng" baseline="0" dirty="0"/>
            <a:t>due to failed blastocyst </a:t>
          </a:r>
          <a:r>
            <a:rPr lang="en-US" b="0" i="0" baseline="0" dirty="0"/>
            <a:t>formation and yields superior </a:t>
          </a:r>
          <a:r>
            <a:rPr lang="en-US" b="1" i="0" baseline="0" dirty="0"/>
            <a:t>implantation and pregnancy rates </a:t>
          </a:r>
          <a:r>
            <a:rPr lang="en-US" b="0" i="0" baseline="0" dirty="0"/>
            <a:t>compared to conventional transfer methods </a:t>
          </a:r>
          <a:endParaRPr lang="en-US" dirty="0"/>
        </a:p>
      </dgm:t>
    </dgm:pt>
    <dgm:pt modelId="{FEE65527-C0DD-47D9-8DFD-5F79EA6B05FF}" type="parTrans" cxnId="{050A7758-9D11-448C-A1BA-1ACB9308BBDA}">
      <dgm:prSet/>
      <dgm:spPr/>
      <dgm:t>
        <a:bodyPr/>
        <a:lstStyle/>
        <a:p>
          <a:endParaRPr lang="en-US"/>
        </a:p>
      </dgm:t>
    </dgm:pt>
    <dgm:pt modelId="{7CB64D47-A3F7-49AB-890A-0EA2B3608D1F}" type="sibTrans" cxnId="{050A7758-9D11-448C-A1BA-1ACB9308BBDA}">
      <dgm:prSet/>
      <dgm:spPr/>
      <dgm:t>
        <a:bodyPr/>
        <a:lstStyle/>
        <a:p>
          <a:endParaRPr lang="en-US"/>
        </a:p>
      </dgm:t>
    </dgm:pt>
    <dgm:pt modelId="{2A454A49-0677-423B-8B5D-05E2B83EC33B}" type="pres">
      <dgm:prSet presAssocID="{C84A0CA4-1A43-4458-8BBD-78551B8A104D}" presName="linear" presStyleCnt="0">
        <dgm:presLayoutVars>
          <dgm:dir/>
          <dgm:animLvl val="lvl"/>
          <dgm:resizeHandles val="exact"/>
        </dgm:presLayoutVars>
      </dgm:prSet>
      <dgm:spPr/>
    </dgm:pt>
    <dgm:pt modelId="{4C534DB4-B2CA-418A-B8A1-F50D6D6EC8E8}" type="pres">
      <dgm:prSet presAssocID="{2F0D078E-E533-4D5A-B734-38B04214B697}" presName="parentLin" presStyleCnt="0"/>
      <dgm:spPr/>
    </dgm:pt>
    <dgm:pt modelId="{B8E8C3A4-1184-481A-BBE6-EA12C4DC15D1}" type="pres">
      <dgm:prSet presAssocID="{2F0D078E-E533-4D5A-B734-38B04214B697}" presName="parentLeftMargin" presStyleLbl="node1" presStyleIdx="0" presStyleCnt="2"/>
      <dgm:spPr/>
    </dgm:pt>
    <dgm:pt modelId="{305B30CA-DC02-4FCD-A746-79EF5491FAE4}" type="pres">
      <dgm:prSet presAssocID="{2F0D078E-E533-4D5A-B734-38B04214B697}" presName="parentText" presStyleLbl="node1" presStyleIdx="0" presStyleCnt="2">
        <dgm:presLayoutVars>
          <dgm:chMax val="0"/>
          <dgm:bulletEnabled val="1"/>
        </dgm:presLayoutVars>
      </dgm:prSet>
      <dgm:spPr/>
    </dgm:pt>
    <dgm:pt modelId="{003078B1-9A42-45C5-898E-04FCE29FB24D}" type="pres">
      <dgm:prSet presAssocID="{2F0D078E-E533-4D5A-B734-38B04214B697}" presName="negativeSpace" presStyleCnt="0"/>
      <dgm:spPr/>
    </dgm:pt>
    <dgm:pt modelId="{90ADE5F3-FE7E-4C69-9248-D4563C2D8A9C}" type="pres">
      <dgm:prSet presAssocID="{2F0D078E-E533-4D5A-B734-38B04214B697}" presName="childText" presStyleLbl="conFgAcc1" presStyleIdx="0" presStyleCnt="2">
        <dgm:presLayoutVars>
          <dgm:bulletEnabled val="1"/>
        </dgm:presLayoutVars>
      </dgm:prSet>
      <dgm:spPr/>
    </dgm:pt>
    <dgm:pt modelId="{7E7EA989-9733-43A6-8089-EC98E6E99B47}" type="pres">
      <dgm:prSet presAssocID="{A2253E69-CDEC-4D7B-A02F-CFC909B8FF0F}" presName="spaceBetweenRectangles" presStyleCnt="0"/>
      <dgm:spPr/>
    </dgm:pt>
    <dgm:pt modelId="{60012625-C61F-40F9-9B6C-0BC5A843D655}" type="pres">
      <dgm:prSet presAssocID="{36E7E96D-AA8B-4072-9ED5-3D64CD3A4CA5}" presName="parentLin" presStyleCnt="0"/>
      <dgm:spPr/>
    </dgm:pt>
    <dgm:pt modelId="{AEB4DC29-A1CF-4089-B74E-685CDEB4BAD2}" type="pres">
      <dgm:prSet presAssocID="{36E7E96D-AA8B-4072-9ED5-3D64CD3A4CA5}" presName="parentLeftMargin" presStyleLbl="node1" presStyleIdx="0" presStyleCnt="2"/>
      <dgm:spPr/>
    </dgm:pt>
    <dgm:pt modelId="{09154749-7AAD-48F0-8EE1-2E641370B452}" type="pres">
      <dgm:prSet presAssocID="{36E7E96D-AA8B-4072-9ED5-3D64CD3A4CA5}" presName="parentText" presStyleLbl="node1" presStyleIdx="1" presStyleCnt="2">
        <dgm:presLayoutVars>
          <dgm:chMax val="0"/>
          <dgm:bulletEnabled val="1"/>
        </dgm:presLayoutVars>
      </dgm:prSet>
      <dgm:spPr/>
    </dgm:pt>
    <dgm:pt modelId="{C2748AED-8611-455A-8D5F-381ECCD9A60B}" type="pres">
      <dgm:prSet presAssocID="{36E7E96D-AA8B-4072-9ED5-3D64CD3A4CA5}" presName="negativeSpace" presStyleCnt="0"/>
      <dgm:spPr/>
    </dgm:pt>
    <dgm:pt modelId="{4D67DCD2-A08B-40D7-8734-1D3701351EFD}" type="pres">
      <dgm:prSet presAssocID="{36E7E96D-AA8B-4072-9ED5-3D64CD3A4CA5}" presName="childText" presStyleLbl="conFgAcc1" presStyleIdx="1" presStyleCnt="2">
        <dgm:presLayoutVars>
          <dgm:bulletEnabled val="1"/>
        </dgm:presLayoutVars>
      </dgm:prSet>
      <dgm:spPr/>
    </dgm:pt>
  </dgm:ptLst>
  <dgm:cxnLst>
    <dgm:cxn modelId="{501F470C-3C5C-4416-B501-FBC685C82E32}" type="presOf" srcId="{5A446F27-D971-49B2-A8D3-B10003399EC3}" destId="{4D67DCD2-A08B-40D7-8734-1D3701351EFD}" srcOrd="0" destOrd="0" presId="urn:microsoft.com/office/officeart/2005/8/layout/list1"/>
    <dgm:cxn modelId="{7FD5691D-E919-44DE-9A7C-EECFF6FFF503}" type="presOf" srcId="{D5FFEDE1-B656-46A3-9ED6-DBC34B869F5A}" destId="{90ADE5F3-FE7E-4C69-9248-D4563C2D8A9C}" srcOrd="0" destOrd="1" presId="urn:microsoft.com/office/officeart/2005/8/layout/list1"/>
    <dgm:cxn modelId="{5079FF1E-B9FF-4264-B41F-F791164A0E0B}" type="presOf" srcId="{36E7E96D-AA8B-4072-9ED5-3D64CD3A4CA5}" destId="{09154749-7AAD-48F0-8EE1-2E641370B452}" srcOrd="1" destOrd="0" presId="urn:microsoft.com/office/officeart/2005/8/layout/list1"/>
    <dgm:cxn modelId="{FCB7A134-0FDA-40FA-AACC-EAA07F728B17}" type="presOf" srcId="{3F05DC9F-B1CF-4747-92F2-BCBD0C368AA1}" destId="{90ADE5F3-FE7E-4C69-9248-D4563C2D8A9C}" srcOrd="0" destOrd="0" presId="urn:microsoft.com/office/officeart/2005/8/layout/list1"/>
    <dgm:cxn modelId="{7CDEFC65-68F1-4667-B976-97225DFFBCAE}" type="presOf" srcId="{2F0D078E-E533-4D5A-B734-38B04214B697}" destId="{305B30CA-DC02-4FCD-A746-79EF5491FAE4}" srcOrd="1" destOrd="0" presId="urn:microsoft.com/office/officeart/2005/8/layout/list1"/>
    <dgm:cxn modelId="{CBBC4B4E-7D37-43F3-9378-B5A20131BC22}" srcId="{C84A0CA4-1A43-4458-8BBD-78551B8A104D}" destId="{2F0D078E-E533-4D5A-B734-38B04214B697}" srcOrd="0" destOrd="0" parTransId="{FD9DF9AF-7321-4722-819F-871355FD0969}" sibTransId="{A2253E69-CDEC-4D7B-A02F-CFC909B8FF0F}"/>
    <dgm:cxn modelId="{D6644353-0D32-4AE7-97D8-AD883E6FA1F6}" srcId="{C84A0CA4-1A43-4458-8BBD-78551B8A104D}" destId="{36E7E96D-AA8B-4072-9ED5-3D64CD3A4CA5}" srcOrd="1" destOrd="0" parTransId="{42FAFDD2-5366-435C-A671-477374851699}" sibTransId="{B3FA736A-0951-4531-BC1A-D79B97794ABE}"/>
    <dgm:cxn modelId="{BBF75D74-FD72-4B1E-9CD4-AF05327FE202}" type="presOf" srcId="{2F0D078E-E533-4D5A-B734-38B04214B697}" destId="{B8E8C3A4-1184-481A-BBE6-EA12C4DC15D1}" srcOrd="0" destOrd="0" presId="urn:microsoft.com/office/officeart/2005/8/layout/list1"/>
    <dgm:cxn modelId="{31DE0258-B657-45F9-8825-D7438FA0CD8A}" type="presOf" srcId="{36E7E96D-AA8B-4072-9ED5-3D64CD3A4CA5}" destId="{AEB4DC29-A1CF-4089-B74E-685CDEB4BAD2}" srcOrd="0" destOrd="0" presId="urn:microsoft.com/office/officeart/2005/8/layout/list1"/>
    <dgm:cxn modelId="{050A7758-9D11-448C-A1BA-1ACB9308BBDA}" srcId="{36E7E96D-AA8B-4072-9ED5-3D64CD3A4CA5}" destId="{14F9A31C-29F5-4296-86A0-8D4C9E487D5B}" srcOrd="1" destOrd="0" parTransId="{FEE65527-C0DD-47D9-8DFD-5F79EA6B05FF}" sibTransId="{7CB64D47-A3F7-49AB-890A-0EA2B3608D1F}"/>
    <dgm:cxn modelId="{CC5062C1-AB6B-44B9-86C8-427CD014645F}" srcId="{36E7E96D-AA8B-4072-9ED5-3D64CD3A4CA5}" destId="{5A446F27-D971-49B2-A8D3-B10003399EC3}" srcOrd="0" destOrd="0" parTransId="{76DCACFC-45BC-41B8-A605-92686F3B74AD}" sibTransId="{FB8F7D32-0EBE-4B05-A022-BF718E12694A}"/>
    <dgm:cxn modelId="{45D70ACA-D884-494D-A868-7B1C2C2E0957}" srcId="{2F0D078E-E533-4D5A-B734-38B04214B697}" destId="{3F05DC9F-B1CF-4747-92F2-BCBD0C368AA1}" srcOrd="0" destOrd="0" parTransId="{D387E74E-B311-43E5-8A15-F0089DDE8402}" sibTransId="{8F431136-E38B-4FBD-9A3A-4C8E46A7767C}"/>
    <dgm:cxn modelId="{BA81C3D1-5953-47AB-BFA8-A6DF812635F7}" type="presOf" srcId="{C84A0CA4-1A43-4458-8BBD-78551B8A104D}" destId="{2A454A49-0677-423B-8B5D-05E2B83EC33B}" srcOrd="0" destOrd="0" presId="urn:microsoft.com/office/officeart/2005/8/layout/list1"/>
    <dgm:cxn modelId="{6F22FCE7-B644-4E18-84F3-1063BD4B2FF8}" srcId="{2F0D078E-E533-4D5A-B734-38B04214B697}" destId="{D5FFEDE1-B656-46A3-9ED6-DBC34B869F5A}" srcOrd="1" destOrd="0" parTransId="{A6925053-55FC-47EE-9B60-5A03BF4B3A12}" sibTransId="{C639898F-4CDE-4849-A558-77252F3E3154}"/>
    <dgm:cxn modelId="{9C1BAFF6-BBD9-4AF7-843A-0A2562096D25}" type="presOf" srcId="{14F9A31C-29F5-4296-86A0-8D4C9E487D5B}" destId="{4D67DCD2-A08B-40D7-8734-1D3701351EFD}" srcOrd="0" destOrd="1" presId="urn:microsoft.com/office/officeart/2005/8/layout/list1"/>
    <dgm:cxn modelId="{0FC12D40-AF10-4B72-8AF9-89CFB6BE4D50}" type="presParOf" srcId="{2A454A49-0677-423B-8B5D-05E2B83EC33B}" destId="{4C534DB4-B2CA-418A-B8A1-F50D6D6EC8E8}" srcOrd="0" destOrd="0" presId="urn:microsoft.com/office/officeart/2005/8/layout/list1"/>
    <dgm:cxn modelId="{B874EE42-500A-4F5D-AE15-BA2E8D8C726E}" type="presParOf" srcId="{4C534DB4-B2CA-418A-B8A1-F50D6D6EC8E8}" destId="{B8E8C3A4-1184-481A-BBE6-EA12C4DC15D1}" srcOrd="0" destOrd="0" presId="urn:microsoft.com/office/officeart/2005/8/layout/list1"/>
    <dgm:cxn modelId="{DBEE6201-B063-4189-8511-75C8A3801C04}" type="presParOf" srcId="{4C534DB4-B2CA-418A-B8A1-F50D6D6EC8E8}" destId="{305B30CA-DC02-4FCD-A746-79EF5491FAE4}" srcOrd="1" destOrd="0" presId="urn:microsoft.com/office/officeart/2005/8/layout/list1"/>
    <dgm:cxn modelId="{AC3B5196-EE5B-4B1C-8389-B55B60387B78}" type="presParOf" srcId="{2A454A49-0677-423B-8B5D-05E2B83EC33B}" destId="{003078B1-9A42-45C5-898E-04FCE29FB24D}" srcOrd="1" destOrd="0" presId="urn:microsoft.com/office/officeart/2005/8/layout/list1"/>
    <dgm:cxn modelId="{7D68FDE7-7EDD-4E6E-814E-A6F8F766A1AB}" type="presParOf" srcId="{2A454A49-0677-423B-8B5D-05E2B83EC33B}" destId="{90ADE5F3-FE7E-4C69-9248-D4563C2D8A9C}" srcOrd="2" destOrd="0" presId="urn:microsoft.com/office/officeart/2005/8/layout/list1"/>
    <dgm:cxn modelId="{D96559D9-857D-4FE7-BCD9-42CC37ED884F}" type="presParOf" srcId="{2A454A49-0677-423B-8B5D-05E2B83EC33B}" destId="{7E7EA989-9733-43A6-8089-EC98E6E99B47}" srcOrd="3" destOrd="0" presId="urn:microsoft.com/office/officeart/2005/8/layout/list1"/>
    <dgm:cxn modelId="{6069AA75-BC20-4C16-BFCB-481052CDDA8F}" type="presParOf" srcId="{2A454A49-0677-423B-8B5D-05E2B83EC33B}" destId="{60012625-C61F-40F9-9B6C-0BC5A843D655}" srcOrd="4" destOrd="0" presId="urn:microsoft.com/office/officeart/2005/8/layout/list1"/>
    <dgm:cxn modelId="{CEB96308-7E4D-4F8F-B182-76CDC4D8E938}" type="presParOf" srcId="{60012625-C61F-40F9-9B6C-0BC5A843D655}" destId="{AEB4DC29-A1CF-4089-B74E-685CDEB4BAD2}" srcOrd="0" destOrd="0" presId="urn:microsoft.com/office/officeart/2005/8/layout/list1"/>
    <dgm:cxn modelId="{76C5AA0E-97AD-403D-979F-3DA0C3A58BF3}" type="presParOf" srcId="{60012625-C61F-40F9-9B6C-0BC5A843D655}" destId="{09154749-7AAD-48F0-8EE1-2E641370B452}" srcOrd="1" destOrd="0" presId="urn:microsoft.com/office/officeart/2005/8/layout/list1"/>
    <dgm:cxn modelId="{BD1A8CA7-3FAB-4E4C-B48C-B62511A00019}" type="presParOf" srcId="{2A454A49-0677-423B-8B5D-05E2B83EC33B}" destId="{C2748AED-8611-455A-8D5F-381ECCD9A60B}" srcOrd="5" destOrd="0" presId="urn:microsoft.com/office/officeart/2005/8/layout/list1"/>
    <dgm:cxn modelId="{71BD2221-96A6-48C8-973B-10E86A7469B4}" type="presParOf" srcId="{2A454A49-0677-423B-8B5D-05E2B83EC33B}" destId="{4D67DCD2-A08B-40D7-8734-1D3701351EFD}"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01ABDC-D540-4B81-96CE-E601F67E8CCD}">
      <dsp:nvSpPr>
        <dsp:cNvPr id="0" name=""/>
        <dsp:cNvSpPr/>
      </dsp:nvSpPr>
      <dsp:spPr>
        <a:xfrm>
          <a:off x="0" y="408369"/>
          <a:ext cx="6466547" cy="16128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1876" tIns="333248" rIns="501876"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E</a:t>
          </a:r>
          <a:r>
            <a:rPr lang="en-US" sz="1600" b="0" i="0" kern="1200" baseline="0" dirty="0"/>
            <a:t>mbryo selection criteria based on cell number and morphology </a:t>
          </a:r>
          <a:endParaRPr lang="en-US" sz="1600" kern="1200" dirty="0"/>
        </a:p>
        <a:p>
          <a:pPr marL="171450" lvl="1" indent="-171450" algn="l" defTabSz="711200">
            <a:lnSpc>
              <a:spcPct val="90000"/>
            </a:lnSpc>
            <a:spcBef>
              <a:spcPct val="0"/>
            </a:spcBef>
            <a:spcAft>
              <a:spcPct val="15000"/>
            </a:spcAft>
            <a:buChar char="•"/>
          </a:pPr>
          <a:r>
            <a:rPr lang="en-US" sz="1600" b="0" i="0" kern="1200" baseline="0" dirty="0" err="1"/>
            <a:t>Sakkas</a:t>
          </a:r>
          <a:r>
            <a:rPr lang="en-US" sz="1600" b="0" i="0" kern="1200" baseline="0" dirty="0"/>
            <a:t> and colleagues therefore used cleavage to the 2-cell stage at 25 hours post-insemination or microinjection as the critical time point for selecting embryos </a:t>
          </a:r>
          <a:endParaRPr lang="en-US" sz="1600" kern="1200" dirty="0"/>
        </a:p>
      </dsp:txBody>
      <dsp:txXfrm>
        <a:off x="0" y="408369"/>
        <a:ext cx="6466547" cy="1612800"/>
      </dsp:txXfrm>
    </dsp:sp>
    <dsp:sp modelId="{29B5DD14-ADE7-4B8B-A7CA-876C42821624}">
      <dsp:nvSpPr>
        <dsp:cNvPr id="0" name=""/>
        <dsp:cNvSpPr/>
      </dsp:nvSpPr>
      <dsp:spPr>
        <a:xfrm>
          <a:off x="323327" y="172209"/>
          <a:ext cx="4526583" cy="4723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094" tIns="0" rIns="171094" bIns="0" numCol="1" spcCol="1270" anchor="ctr" anchorCtr="0">
          <a:noAutofit/>
        </a:bodyPr>
        <a:lstStyle/>
        <a:p>
          <a:pPr marL="0" lvl="0" indent="0" algn="l" defTabSz="711200">
            <a:lnSpc>
              <a:spcPct val="90000"/>
            </a:lnSpc>
            <a:spcBef>
              <a:spcPct val="0"/>
            </a:spcBef>
            <a:spcAft>
              <a:spcPct val="35000"/>
            </a:spcAft>
            <a:buNone/>
          </a:pPr>
          <a:r>
            <a:rPr lang="en-US" sz="1600" kern="1200"/>
            <a:t>Cleavage embryo grading:</a:t>
          </a:r>
        </a:p>
      </dsp:txBody>
      <dsp:txXfrm>
        <a:off x="346384" y="195266"/>
        <a:ext cx="4480469" cy="426206"/>
      </dsp:txXfrm>
    </dsp:sp>
    <dsp:sp modelId="{FAFB6608-AB7B-47CC-B1DD-241CBE7F8524}">
      <dsp:nvSpPr>
        <dsp:cNvPr id="0" name=""/>
        <dsp:cNvSpPr/>
      </dsp:nvSpPr>
      <dsp:spPr>
        <a:xfrm>
          <a:off x="0" y="2343729"/>
          <a:ext cx="6466547" cy="9324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1876" tIns="333248" rIns="501876" bIns="113792" numCol="1" spcCol="1270" anchor="t" anchorCtr="0">
          <a:noAutofit/>
        </a:bodyPr>
        <a:lstStyle/>
        <a:p>
          <a:pPr marL="171450" lvl="1" indent="-171450" algn="l" defTabSz="711200">
            <a:lnSpc>
              <a:spcPct val="90000"/>
            </a:lnSpc>
            <a:spcBef>
              <a:spcPct val="0"/>
            </a:spcBef>
            <a:spcAft>
              <a:spcPct val="15000"/>
            </a:spcAft>
            <a:buChar char="•"/>
          </a:pPr>
          <a:r>
            <a:rPr lang="en-US" sz="1600" b="0" i="0" kern="1200" baseline="0" dirty="0"/>
            <a:t>Gardner and Schoolcraft (3.A.A) </a:t>
          </a:r>
          <a:endParaRPr lang="en-US" sz="1600" kern="1200" dirty="0"/>
        </a:p>
        <a:p>
          <a:pPr marL="171450" lvl="1" indent="-171450" algn="l" defTabSz="711200">
            <a:lnSpc>
              <a:spcPct val="90000"/>
            </a:lnSpc>
            <a:spcBef>
              <a:spcPct val="0"/>
            </a:spcBef>
            <a:spcAft>
              <a:spcPct val="15000"/>
            </a:spcAft>
            <a:buChar char="•"/>
          </a:pPr>
          <a:r>
            <a:rPr lang="en-US" sz="1600" b="0" i="0" kern="1200" baseline="0" dirty="0"/>
            <a:t>Alpha Scoring System (3.1.1)</a:t>
          </a:r>
          <a:endParaRPr lang="en-US" sz="1600" kern="1200" dirty="0"/>
        </a:p>
      </dsp:txBody>
      <dsp:txXfrm>
        <a:off x="0" y="2343729"/>
        <a:ext cx="6466547" cy="932400"/>
      </dsp:txXfrm>
    </dsp:sp>
    <dsp:sp modelId="{9F5BE148-F726-4103-B7E1-A6C886E87166}">
      <dsp:nvSpPr>
        <dsp:cNvPr id="0" name=""/>
        <dsp:cNvSpPr/>
      </dsp:nvSpPr>
      <dsp:spPr>
        <a:xfrm>
          <a:off x="323327" y="2107569"/>
          <a:ext cx="4526583" cy="4723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094" tIns="0" rIns="171094" bIns="0" numCol="1" spcCol="1270" anchor="ctr" anchorCtr="0">
          <a:noAutofit/>
        </a:bodyPr>
        <a:lstStyle/>
        <a:p>
          <a:pPr marL="0" lvl="0" indent="0" algn="l" defTabSz="711200">
            <a:lnSpc>
              <a:spcPct val="90000"/>
            </a:lnSpc>
            <a:spcBef>
              <a:spcPct val="0"/>
            </a:spcBef>
            <a:spcAft>
              <a:spcPct val="35000"/>
            </a:spcAft>
            <a:buNone/>
          </a:pPr>
          <a:r>
            <a:rPr lang="en-US" sz="1600" kern="1200"/>
            <a:t>Blastocyst grading</a:t>
          </a:r>
        </a:p>
      </dsp:txBody>
      <dsp:txXfrm>
        <a:off x="346384" y="2130626"/>
        <a:ext cx="4480469" cy="4262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ADE5F3-FE7E-4C69-9248-D4563C2D8A9C}">
      <dsp:nvSpPr>
        <dsp:cNvPr id="0" name=""/>
        <dsp:cNvSpPr/>
      </dsp:nvSpPr>
      <dsp:spPr>
        <a:xfrm>
          <a:off x="0" y="467059"/>
          <a:ext cx="6666833" cy="20979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374904" rIns="517420"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C</a:t>
          </a:r>
          <a:r>
            <a:rPr lang="en-US" sz="1800" b="0" i="0" kern="1200" baseline="0" dirty="0"/>
            <a:t>omprises </a:t>
          </a:r>
          <a:r>
            <a:rPr lang="en-US" sz="1800" b="0" i="0" u="sng" kern="1200" baseline="0" dirty="0"/>
            <a:t>two stages of embryo </a:t>
          </a:r>
          <a:r>
            <a:rPr lang="en-US" sz="1800" b="0" i="0" kern="1200" baseline="0" dirty="0"/>
            <a:t>transfer on separate days within the same treatment cycle—specifically, the first transfer occurs on the </a:t>
          </a:r>
          <a:r>
            <a:rPr lang="en-US" sz="1800" b="1" i="0" kern="1200" baseline="0" dirty="0"/>
            <a:t>second day </a:t>
          </a:r>
          <a:r>
            <a:rPr lang="en-US" sz="1800" b="0" i="0" kern="1200" baseline="0" dirty="0"/>
            <a:t>post-oocyte retrieval, and the second on the </a:t>
          </a:r>
          <a:r>
            <a:rPr lang="en-US" sz="1800" b="1" i="0" kern="1200" baseline="0" dirty="0"/>
            <a:t>third day. </a:t>
          </a:r>
          <a:endParaRPr lang="en-US" sz="1800" b="1" kern="1200" dirty="0"/>
        </a:p>
        <a:p>
          <a:pPr marL="171450" lvl="1" indent="-171450" algn="l" defTabSz="800100">
            <a:lnSpc>
              <a:spcPct val="90000"/>
            </a:lnSpc>
            <a:spcBef>
              <a:spcPct val="0"/>
            </a:spcBef>
            <a:spcAft>
              <a:spcPct val="15000"/>
            </a:spcAft>
            <a:buChar char="•"/>
          </a:pPr>
          <a:r>
            <a:rPr lang="en-US" sz="1800" b="0" i="0" kern="1200" baseline="0" dirty="0"/>
            <a:t>This approach capitalizes on the “implantation window,” enhancing endometrial receptivity.</a:t>
          </a:r>
          <a:endParaRPr lang="en-US" sz="1800" kern="1200" dirty="0"/>
        </a:p>
      </dsp:txBody>
      <dsp:txXfrm>
        <a:off x="0" y="467059"/>
        <a:ext cx="6666833" cy="2097900"/>
      </dsp:txXfrm>
    </dsp:sp>
    <dsp:sp modelId="{305B30CA-DC02-4FCD-A746-79EF5491FAE4}">
      <dsp:nvSpPr>
        <dsp:cNvPr id="0" name=""/>
        <dsp:cNvSpPr/>
      </dsp:nvSpPr>
      <dsp:spPr>
        <a:xfrm>
          <a:off x="333341" y="201379"/>
          <a:ext cx="4666783" cy="53136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800100">
            <a:lnSpc>
              <a:spcPct val="90000"/>
            </a:lnSpc>
            <a:spcBef>
              <a:spcPct val="0"/>
            </a:spcBef>
            <a:spcAft>
              <a:spcPct val="35000"/>
            </a:spcAft>
            <a:buNone/>
          </a:pPr>
          <a:r>
            <a:rPr lang="en-US" sz="1800" kern="1200"/>
            <a:t>F</a:t>
          </a:r>
          <a:r>
            <a:rPr lang="en-US" sz="1800" b="0" i="0" kern="1200" baseline="0"/>
            <a:t>irst introduced by Abramovici et al. (1988)</a:t>
          </a:r>
          <a:endParaRPr lang="en-US" sz="1800" kern="1200"/>
        </a:p>
      </dsp:txBody>
      <dsp:txXfrm>
        <a:off x="359280" y="227318"/>
        <a:ext cx="4614905" cy="479482"/>
      </dsp:txXfrm>
    </dsp:sp>
    <dsp:sp modelId="{4D67DCD2-A08B-40D7-8734-1D3701351EFD}">
      <dsp:nvSpPr>
        <dsp:cNvPr id="0" name=""/>
        <dsp:cNvSpPr/>
      </dsp:nvSpPr>
      <dsp:spPr>
        <a:xfrm>
          <a:off x="0" y="2927840"/>
          <a:ext cx="6666833" cy="2324700"/>
        </a:xfrm>
        <a:prstGeom prst="rect">
          <a:avLst/>
        </a:prstGeom>
        <a:solidFill>
          <a:schemeClr val="lt1">
            <a:alpha val="90000"/>
            <a:hueOff val="0"/>
            <a:satOff val="0"/>
            <a:lumOff val="0"/>
            <a:alphaOff val="0"/>
          </a:schemeClr>
        </a:solidFill>
        <a:ln w="12700" cap="flat" cmpd="sng" algn="ctr">
          <a:solidFill>
            <a:schemeClr val="accent5">
              <a:hueOff val="-12152150"/>
              <a:satOff val="-826"/>
              <a:lumOff val="196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374904" rIns="517420"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I</a:t>
          </a:r>
          <a:r>
            <a:rPr lang="en-US" sz="1800" b="0" i="0" kern="1200" baseline="0" dirty="0"/>
            <a:t>nitiating the first transfer with a </a:t>
          </a:r>
          <a:r>
            <a:rPr lang="en-US" sz="1800" b="1" i="0" kern="1200" baseline="0" dirty="0"/>
            <a:t>cleavage-stage</a:t>
          </a:r>
          <a:r>
            <a:rPr lang="en-US" sz="1800" b="0" i="0" kern="1200" baseline="0" dirty="0"/>
            <a:t> embryo, followed by a </a:t>
          </a:r>
          <a:r>
            <a:rPr lang="en-US" sz="1800" b="1" i="0" kern="1200" baseline="0" dirty="0"/>
            <a:t>blastocyst</a:t>
          </a:r>
          <a:r>
            <a:rPr lang="en-US" sz="1800" b="0" i="0" kern="1200" baseline="0" dirty="0"/>
            <a:t> for the second transfer. </a:t>
          </a:r>
          <a:endParaRPr lang="en-US" sz="1800" kern="1200" dirty="0"/>
        </a:p>
        <a:p>
          <a:pPr marL="171450" lvl="1" indent="-171450" algn="l" defTabSz="800100">
            <a:lnSpc>
              <a:spcPct val="90000"/>
            </a:lnSpc>
            <a:spcBef>
              <a:spcPct val="0"/>
            </a:spcBef>
            <a:spcAft>
              <a:spcPct val="15000"/>
            </a:spcAft>
            <a:buChar char="•"/>
          </a:pPr>
          <a:r>
            <a:rPr lang="en-US" sz="1800" b="0" i="0" kern="1200" baseline="0" dirty="0"/>
            <a:t>This modified protocol mitigates the risk of cycle cancelation </a:t>
          </a:r>
          <a:r>
            <a:rPr lang="en-US" sz="1800" b="0" i="0" u="sng" kern="1200" baseline="0" dirty="0"/>
            <a:t>due to failed blastocyst </a:t>
          </a:r>
          <a:r>
            <a:rPr lang="en-US" sz="1800" b="0" i="0" kern="1200" baseline="0" dirty="0"/>
            <a:t>formation and yields superior </a:t>
          </a:r>
          <a:r>
            <a:rPr lang="en-US" sz="1800" b="1" i="0" kern="1200" baseline="0" dirty="0"/>
            <a:t>implantation and pregnancy rates </a:t>
          </a:r>
          <a:r>
            <a:rPr lang="en-US" sz="1800" b="0" i="0" kern="1200" baseline="0" dirty="0"/>
            <a:t>compared to conventional transfer methods </a:t>
          </a:r>
          <a:endParaRPr lang="en-US" sz="1800" kern="1200" dirty="0"/>
        </a:p>
      </dsp:txBody>
      <dsp:txXfrm>
        <a:off x="0" y="2927840"/>
        <a:ext cx="6666833" cy="2324700"/>
      </dsp:txXfrm>
    </dsp:sp>
    <dsp:sp modelId="{09154749-7AAD-48F0-8EE1-2E641370B452}">
      <dsp:nvSpPr>
        <dsp:cNvPr id="0" name=""/>
        <dsp:cNvSpPr/>
      </dsp:nvSpPr>
      <dsp:spPr>
        <a:xfrm>
          <a:off x="333341" y="2662160"/>
          <a:ext cx="4666783" cy="531360"/>
        </a:xfrm>
        <a:prstGeom prst="round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800100">
            <a:lnSpc>
              <a:spcPct val="90000"/>
            </a:lnSpc>
            <a:spcBef>
              <a:spcPct val="0"/>
            </a:spcBef>
            <a:spcAft>
              <a:spcPct val="35000"/>
            </a:spcAft>
            <a:buNone/>
          </a:pPr>
          <a:r>
            <a:rPr lang="en-US" sz="1800" b="0" i="0" kern="1200" baseline="0"/>
            <a:t>Goto et al. (2005) refined the technique by </a:t>
          </a:r>
          <a:endParaRPr lang="en-US" sz="1800" kern="1200"/>
        </a:p>
      </dsp:txBody>
      <dsp:txXfrm>
        <a:off x="359280" y="2688099"/>
        <a:ext cx="4614905" cy="47948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9F6EE6-F2D0-4A0C-82E0-641B1072FAC4}" type="datetimeFigureOut">
              <a:rPr lang="en-US" smtClean="0"/>
              <a:t>2/28/2024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0AADF5-2588-4D01-A3FC-68CC4E138968}" type="slidenum">
              <a:rPr lang="en-US" smtClean="0"/>
              <a:t>‹#›</a:t>
            </a:fld>
            <a:endParaRPr lang="en-US"/>
          </a:p>
        </p:txBody>
      </p:sp>
    </p:spTree>
    <p:extLst>
      <p:ext uri="{BB962C8B-B14F-4D97-AF65-F5344CB8AC3E}">
        <p14:creationId xmlns:p14="http://schemas.microsoft.com/office/powerpoint/2010/main" val="1461416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latin typeface="AdvPSMER-R"/>
              </a:rPr>
              <a:t>Many laboratories select embryos by morphological criteria, with the use of a semi-quantitative scoring system based on the number of blastomeres and embryo quality.</a:t>
            </a:r>
            <a:endParaRPr lang="en-US" sz="1200" dirty="0">
              <a:latin typeface="AdvPSMER-R"/>
            </a:endParaRPr>
          </a:p>
          <a:p>
            <a:pPr algn="l"/>
            <a:r>
              <a:rPr lang="en-US" sz="1200" b="0" i="0" u="none" strike="noStrike" baseline="0" dirty="0">
                <a:latin typeface="AdvPSMER-R"/>
              </a:rPr>
              <a:t> The results are inconsistent and do not necessarily reflect the implantation potential of the embryo. Inconsistency is due to the subjectivity of the evaluation, as well as to variations in the timing of assessment.</a:t>
            </a:r>
            <a:endParaRPr lang="en-US" dirty="0"/>
          </a:p>
          <a:p>
            <a:endParaRPr lang="en-US" dirty="0"/>
          </a:p>
        </p:txBody>
      </p:sp>
      <p:sp>
        <p:nvSpPr>
          <p:cNvPr id="4" name="Slide Number Placeholder 3"/>
          <p:cNvSpPr>
            <a:spLocks noGrp="1"/>
          </p:cNvSpPr>
          <p:nvPr>
            <p:ph type="sldNum" sz="quarter" idx="5"/>
          </p:nvPr>
        </p:nvSpPr>
        <p:spPr/>
        <p:txBody>
          <a:bodyPr/>
          <a:lstStyle/>
          <a:p>
            <a:fld id="{410AADF5-2588-4D01-A3FC-68CC4E138968}" type="slidenum">
              <a:rPr lang="en-US" smtClean="0"/>
              <a:t>5</a:t>
            </a:fld>
            <a:endParaRPr lang="en-US"/>
          </a:p>
        </p:txBody>
      </p:sp>
    </p:spTree>
    <p:extLst>
      <p:ext uri="{BB962C8B-B14F-4D97-AF65-F5344CB8AC3E}">
        <p14:creationId xmlns:p14="http://schemas.microsoft.com/office/powerpoint/2010/main" val="2139086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AdvOT1ef757c0"/>
              </a:rPr>
              <a:t>The cumulative implantation rate of patients with RIF who underwent euploid embryo transfer was 95.2%, which means that most RIFs are due to chromosome aneuploidy and can be improved by transferring euploid embryos. </a:t>
            </a:r>
          </a:p>
          <a:p>
            <a:endParaRPr lang="en-US" dirty="0"/>
          </a:p>
        </p:txBody>
      </p:sp>
      <p:sp>
        <p:nvSpPr>
          <p:cNvPr id="4" name="Slide Number Placeholder 3"/>
          <p:cNvSpPr>
            <a:spLocks noGrp="1"/>
          </p:cNvSpPr>
          <p:nvPr>
            <p:ph type="sldNum" sz="quarter" idx="5"/>
          </p:nvPr>
        </p:nvSpPr>
        <p:spPr/>
        <p:txBody>
          <a:bodyPr/>
          <a:lstStyle/>
          <a:p>
            <a:fld id="{410AADF5-2588-4D01-A3FC-68CC4E138968}" type="slidenum">
              <a:rPr lang="en-US" smtClean="0"/>
              <a:t>7</a:t>
            </a:fld>
            <a:endParaRPr lang="en-US"/>
          </a:p>
        </p:txBody>
      </p:sp>
    </p:spTree>
    <p:extLst>
      <p:ext uri="{BB962C8B-B14F-4D97-AF65-F5344CB8AC3E}">
        <p14:creationId xmlns:p14="http://schemas.microsoft.com/office/powerpoint/2010/main" val="3045130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Warnock Pro"/>
              </a:rPr>
              <a:t>Options for the non-invasive analysis of human embryo nutrient consumption and metabolite/factor production. Individual blastocysts are incubated in 5.0 to 50.0 µL volumes of defined medium. Serial or end point samples of medium can then be removed for analysis and an indirect measurement of metabolic pathways can be ascertained by measuring uptake or production of various factors or using discovery platforms. Non-invasive platforms can also include current morphology and cleavage criteria using static or time-lapse measurements. Semi-non-invasive platforms are also under development using novel microscopy platforms or examining the blastocoelic fluid.</a:t>
            </a:r>
            <a:endParaRPr lang="en-US" dirty="0"/>
          </a:p>
        </p:txBody>
      </p:sp>
      <p:sp>
        <p:nvSpPr>
          <p:cNvPr id="4" name="Slide Number Placeholder 3"/>
          <p:cNvSpPr>
            <a:spLocks noGrp="1"/>
          </p:cNvSpPr>
          <p:nvPr>
            <p:ph type="sldNum" sz="quarter" idx="5"/>
          </p:nvPr>
        </p:nvSpPr>
        <p:spPr/>
        <p:txBody>
          <a:bodyPr/>
          <a:lstStyle/>
          <a:p>
            <a:fld id="{410AADF5-2588-4D01-A3FC-68CC4E138968}" type="slidenum">
              <a:rPr lang="en-US" smtClean="0"/>
              <a:t>9</a:t>
            </a:fld>
            <a:endParaRPr lang="en-US"/>
          </a:p>
        </p:txBody>
      </p:sp>
    </p:spTree>
    <p:extLst>
      <p:ext uri="{BB962C8B-B14F-4D97-AF65-F5344CB8AC3E}">
        <p14:creationId xmlns:p14="http://schemas.microsoft.com/office/powerpoint/2010/main" val="2906273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0AADF5-2588-4D01-A3FC-68CC4E138968}" type="slidenum">
              <a:rPr lang="en-US" smtClean="0"/>
              <a:t>14</a:t>
            </a:fld>
            <a:endParaRPr lang="en-US"/>
          </a:p>
        </p:txBody>
      </p:sp>
    </p:spTree>
    <p:extLst>
      <p:ext uri="{BB962C8B-B14F-4D97-AF65-F5344CB8AC3E}">
        <p14:creationId xmlns:p14="http://schemas.microsoft.com/office/powerpoint/2010/main" val="401620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0AADF5-2588-4D01-A3FC-68CC4E138968}" type="slidenum">
              <a:rPr lang="en-US" smtClean="0"/>
              <a:t>15</a:t>
            </a:fld>
            <a:endParaRPr lang="en-US"/>
          </a:p>
        </p:txBody>
      </p:sp>
    </p:spTree>
    <p:extLst>
      <p:ext uri="{BB962C8B-B14F-4D97-AF65-F5344CB8AC3E}">
        <p14:creationId xmlns:p14="http://schemas.microsoft.com/office/powerpoint/2010/main" val="1003016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F2017-BA57-DC95-3FC2-B6B9C3CC8F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38BE7F-76CB-D34E-418E-CAA7519831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B07A03-82C0-6E98-22CA-5CA9AD5F915C}"/>
              </a:ext>
            </a:extLst>
          </p:cNvPr>
          <p:cNvSpPr>
            <a:spLocks noGrp="1"/>
          </p:cNvSpPr>
          <p:nvPr>
            <p:ph type="dt" sz="half" idx="10"/>
          </p:nvPr>
        </p:nvSpPr>
        <p:spPr/>
        <p:txBody>
          <a:bodyPr/>
          <a:lstStyle/>
          <a:p>
            <a:fld id="{67E3640C-C3D9-44F4-A006-D222941568FB}" type="datetimeFigureOut">
              <a:rPr lang="en-US" smtClean="0"/>
              <a:t>2/28/2024</a:t>
            </a:fld>
            <a:endParaRPr lang="en-US"/>
          </a:p>
        </p:txBody>
      </p:sp>
      <p:sp>
        <p:nvSpPr>
          <p:cNvPr id="5" name="Footer Placeholder 4">
            <a:extLst>
              <a:ext uri="{FF2B5EF4-FFF2-40B4-BE49-F238E27FC236}">
                <a16:creationId xmlns:a16="http://schemas.microsoft.com/office/drawing/2014/main" id="{EA2C59CB-7677-D5DE-15CE-374E6D54EE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0F96D8-12B5-9D38-1C20-B20056D271D0}"/>
              </a:ext>
            </a:extLst>
          </p:cNvPr>
          <p:cNvSpPr>
            <a:spLocks noGrp="1"/>
          </p:cNvSpPr>
          <p:nvPr>
            <p:ph type="sldNum" sz="quarter" idx="12"/>
          </p:nvPr>
        </p:nvSpPr>
        <p:spPr/>
        <p:txBody>
          <a:bodyPr/>
          <a:lstStyle/>
          <a:p>
            <a:fld id="{15103E3C-AC48-4209-A20B-2F6445165EA7}" type="slidenum">
              <a:rPr lang="en-US" smtClean="0"/>
              <a:t>‹#›</a:t>
            </a:fld>
            <a:endParaRPr lang="en-US"/>
          </a:p>
        </p:txBody>
      </p:sp>
    </p:spTree>
    <p:extLst>
      <p:ext uri="{BB962C8B-B14F-4D97-AF65-F5344CB8AC3E}">
        <p14:creationId xmlns:p14="http://schemas.microsoft.com/office/powerpoint/2010/main" val="3827092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6C4CD-530A-33B0-4B53-D63BC4583B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834768F-CF7B-A581-F8B1-1104CEB8706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DBD598-A426-CBFB-12BE-48F2A4F58D9D}"/>
              </a:ext>
            </a:extLst>
          </p:cNvPr>
          <p:cNvSpPr>
            <a:spLocks noGrp="1"/>
          </p:cNvSpPr>
          <p:nvPr>
            <p:ph type="dt" sz="half" idx="10"/>
          </p:nvPr>
        </p:nvSpPr>
        <p:spPr/>
        <p:txBody>
          <a:bodyPr/>
          <a:lstStyle/>
          <a:p>
            <a:fld id="{67E3640C-C3D9-44F4-A006-D222941568FB}" type="datetimeFigureOut">
              <a:rPr lang="en-US" smtClean="0"/>
              <a:t>2/28/2024</a:t>
            </a:fld>
            <a:endParaRPr lang="en-US"/>
          </a:p>
        </p:txBody>
      </p:sp>
      <p:sp>
        <p:nvSpPr>
          <p:cNvPr id="5" name="Footer Placeholder 4">
            <a:extLst>
              <a:ext uri="{FF2B5EF4-FFF2-40B4-BE49-F238E27FC236}">
                <a16:creationId xmlns:a16="http://schemas.microsoft.com/office/drawing/2014/main" id="{7E2092AF-322B-AF2F-9351-B6E41886A6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F505DD-1C8C-8B98-BDC6-BF18DB7DE64C}"/>
              </a:ext>
            </a:extLst>
          </p:cNvPr>
          <p:cNvSpPr>
            <a:spLocks noGrp="1"/>
          </p:cNvSpPr>
          <p:nvPr>
            <p:ph type="sldNum" sz="quarter" idx="12"/>
          </p:nvPr>
        </p:nvSpPr>
        <p:spPr/>
        <p:txBody>
          <a:bodyPr/>
          <a:lstStyle/>
          <a:p>
            <a:fld id="{15103E3C-AC48-4209-A20B-2F6445165EA7}" type="slidenum">
              <a:rPr lang="en-US" smtClean="0"/>
              <a:t>‹#›</a:t>
            </a:fld>
            <a:endParaRPr lang="en-US"/>
          </a:p>
        </p:txBody>
      </p:sp>
    </p:spTree>
    <p:extLst>
      <p:ext uri="{BB962C8B-B14F-4D97-AF65-F5344CB8AC3E}">
        <p14:creationId xmlns:p14="http://schemas.microsoft.com/office/powerpoint/2010/main" val="1360992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2CEBDE-A5A4-0023-5D87-CE2B4DFFFD3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2663DD-FAB6-257F-9687-9790D3C0D3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077A7D-CC14-DC42-F244-9226BD87C9CD}"/>
              </a:ext>
            </a:extLst>
          </p:cNvPr>
          <p:cNvSpPr>
            <a:spLocks noGrp="1"/>
          </p:cNvSpPr>
          <p:nvPr>
            <p:ph type="dt" sz="half" idx="10"/>
          </p:nvPr>
        </p:nvSpPr>
        <p:spPr/>
        <p:txBody>
          <a:bodyPr/>
          <a:lstStyle/>
          <a:p>
            <a:fld id="{67E3640C-C3D9-44F4-A006-D222941568FB}" type="datetimeFigureOut">
              <a:rPr lang="en-US" smtClean="0"/>
              <a:t>2/28/2024</a:t>
            </a:fld>
            <a:endParaRPr lang="en-US"/>
          </a:p>
        </p:txBody>
      </p:sp>
      <p:sp>
        <p:nvSpPr>
          <p:cNvPr id="5" name="Footer Placeholder 4">
            <a:extLst>
              <a:ext uri="{FF2B5EF4-FFF2-40B4-BE49-F238E27FC236}">
                <a16:creationId xmlns:a16="http://schemas.microsoft.com/office/drawing/2014/main" id="{1055AA69-DB13-3AD2-2D50-AC31F57791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8232A9-5826-204D-0D81-C8CECAB15B77}"/>
              </a:ext>
            </a:extLst>
          </p:cNvPr>
          <p:cNvSpPr>
            <a:spLocks noGrp="1"/>
          </p:cNvSpPr>
          <p:nvPr>
            <p:ph type="sldNum" sz="quarter" idx="12"/>
          </p:nvPr>
        </p:nvSpPr>
        <p:spPr/>
        <p:txBody>
          <a:bodyPr/>
          <a:lstStyle/>
          <a:p>
            <a:fld id="{15103E3C-AC48-4209-A20B-2F6445165EA7}" type="slidenum">
              <a:rPr lang="en-US" smtClean="0"/>
              <a:t>‹#›</a:t>
            </a:fld>
            <a:endParaRPr lang="en-US"/>
          </a:p>
        </p:txBody>
      </p:sp>
    </p:spTree>
    <p:extLst>
      <p:ext uri="{BB962C8B-B14F-4D97-AF65-F5344CB8AC3E}">
        <p14:creationId xmlns:p14="http://schemas.microsoft.com/office/powerpoint/2010/main" val="3140748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E6A1E-D705-3579-7F0A-AB28DA74C2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E3C7C1-D862-00FF-393B-DB6D7BB601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8C719D-E353-ECAA-14CD-267603A0B1C5}"/>
              </a:ext>
            </a:extLst>
          </p:cNvPr>
          <p:cNvSpPr>
            <a:spLocks noGrp="1"/>
          </p:cNvSpPr>
          <p:nvPr>
            <p:ph type="dt" sz="half" idx="10"/>
          </p:nvPr>
        </p:nvSpPr>
        <p:spPr/>
        <p:txBody>
          <a:bodyPr/>
          <a:lstStyle/>
          <a:p>
            <a:fld id="{67E3640C-C3D9-44F4-A006-D222941568FB}" type="datetimeFigureOut">
              <a:rPr lang="en-US" smtClean="0"/>
              <a:t>2/28/2024</a:t>
            </a:fld>
            <a:endParaRPr lang="en-US"/>
          </a:p>
        </p:txBody>
      </p:sp>
      <p:sp>
        <p:nvSpPr>
          <p:cNvPr id="5" name="Footer Placeholder 4">
            <a:extLst>
              <a:ext uri="{FF2B5EF4-FFF2-40B4-BE49-F238E27FC236}">
                <a16:creationId xmlns:a16="http://schemas.microsoft.com/office/drawing/2014/main" id="{7016DA4C-F057-7A26-BC2A-CDF7A1FD8A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3C1600-C9CE-ACA3-7717-FF93B593C810}"/>
              </a:ext>
            </a:extLst>
          </p:cNvPr>
          <p:cNvSpPr>
            <a:spLocks noGrp="1"/>
          </p:cNvSpPr>
          <p:nvPr>
            <p:ph type="sldNum" sz="quarter" idx="12"/>
          </p:nvPr>
        </p:nvSpPr>
        <p:spPr/>
        <p:txBody>
          <a:bodyPr/>
          <a:lstStyle/>
          <a:p>
            <a:fld id="{15103E3C-AC48-4209-A20B-2F6445165EA7}" type="slidenum">
              <a:rPr lang="en-US" smtClean="0"/>
              <a:t>‹#›</a:t>
            </a:fld>
            <a:endParaRPr lang="en-US"/>
          </a:p>
        </p:txBody>
      </p:sp>
    </p:spTree>
    <p:extLst>
      <p:ext uri="{BB962C8B-B14F-4D97-AF65-F5344CB8AC3E}">
        <p14:creationId xmlns:p14="http://schemas.microsoft.com/office/powerpoint/2010/main" val="3117829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5B86F-9083-B8F8-28A4-A25692F616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82C471-D2D9-0BF0-284E-7DB0EC3300A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68C05C-48AA-CEAE-1E17-F07F01230D6C}"/>
              </a:ext>
            </a:extLst>
          </p:cNvPr>
          <p:cNvSpPr>
            <a:spLocks noGrp="1"/>
          </p:cNvSpPr>
          <p:nvPr>
            <p:ph type="dt" sz="half" idx="10"/>
          </p:nvPr>
        </p:nvSpPr>
        <p:spPr/>
        <p:txBody>
          <a:bodyPr/>
          <a:lstStyle/>
          <a:p>
            <a:fld id="{67E3640C-C3D9-44F4-A006-D222941568FB}" type="datetimeFigureOut">
              <a:rPr lang="en-US" smtClean="0"/>
              <a:t>2/28/2024</a:t>
            </a:fld>
            <a:endParaRPr lang="en-US"/>
          </a:p>
        </p:txBody>
      </p:sp>
      <p:sp>
        <p:nvSpPr>
          <p:cNvPr id="5" name="Footer Placeholder 4">
            <a:extLst>
              <a:ext uri="{FF2B5EF4-FFF2-40B4-BE49-F238E27FC236}">
                <a16:creationId xmlns:a16="http://schemas.microsoft.com/office/drawing/2014/main" id="{6F542CF6-BA76-6753-DB99-F7E91789A7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AE7A42-B7EB-28EB-F194-AA854638167A}"/>
              </a:ext>
            </a:extLst>
          </p:cNvPr>
          <p:cNvSpPr>
            <a:spLocks noGrp="1"/>
          </p:cNvSpPr>
          <p:nvPr>
            <p:ph type="sldNum" sz="quarter" idx="12"/>
          </p:nvPr>
        </p:nvSpPr>
        <p:spPr/>
        <p:txBody>
          <a:bodyPr/>
          <a:lstStyle/>
          <a:p>
            <a:fld id="{15103E3C-AC48-4209-A20B-2F6445165EA7}" type="slidenum">
              <a:rPr lang="en-US" smtClean="0"/>
              <a:t>‹#›</a:t>
            </a:fld>
            <a:endParaRPr lang="en-US"/>
          </a:p>
        </p:txBody>
      </p:sp>
    </p:spTree>
    <p:extLst>
      <p:ext uri="{BB962C8B-B14F-4D97-AF65-F5344CB8AC3E}">
        <p14:creationId xmlns:p14="http://schemas.microsoft.com/office/powerpoint/2010/main" val="81228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3C2CD-7C37-BB3E-A106-A6CB1B272C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1F6FC8-8FE1-E11F-97B8-6D6549AF3F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732D585-4EB7-BE99-6C5D-4F045E1B86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357E93-BE40-58E5-8D40-277721779F31}"/>
              </a:ext>
            </a:extLst>
          </p:cNvPr>
          <p:cNvSpPr>
            <a:spLocks noGrp="1"/>
          </p:cNvSpPr>
          <p:nvPr>
            <p:ph type="dt" sz="half" idx="10"/>
          </p:nvPr>
        </p:nvSpPr>
        <p:spPr/>
        <p:txBody>
          <a:bodyPr/>
          <a:lstStyle/>
          <a:p>
            <a:fld id="{67E3640C-C3D9-44F4-A006-D222941568FB}" type="datetimeFigureOut">
              <a:rPr lang="en-US" smtClean="0"/>
              <a:t>2/28/2024</a:t>
            </a:fld>
            <a:endParaRPr lang="en-US"/>
          </a:p>
        </p:txBody>
      </p:sp>
      <p:sp>
        <p:nvSpPr>
          <p:cNvPr id="6" name="Footer Placeholder 5">
            <a:extLst>
              <a:ext uri="{FF2B5EF4-FFF2-40B4-BE49-F238E27FC236}">
                <a16:creationId xmlns:a16="http://schemas.microsoft.com/office/drawing/2014/main" id="{857A5046-2308-5F44-7351-7899B01EB1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934E83-C91D-FE2E-170B-1C8C5AC683E0}"/>
              </a:ext>
            </a:extLst>
          </p:cNvPr>
          <p:cNvSpPr>
            <a:spLocks noGrp="1"/>
          </p:cNvSpPr>
          <p:nvPr>
            <p:ph type="sldNum" sz="quarter" idx="12"/>
          </p:nvPr>
        </p:nvSpPr>
        <p:spPr/>
        <p:txBody>
          <a:bodyPr/>
          <a:lstStyle/>
          <a:p>
            <a:fld id="{15103E3C-AC48-4209-A20B-2F6445165EA7}" type="slidenum">
              <a:rPr lang="en-US" smtClean="0"/>
              <a:t>‹#›</a:t>
            </a:fld>
            <a:endParaRPr lang="en-US"/>
          </a:p>
        </p:txBody>
      </p:sp>
    </p:spTree>
    <p:extLst>
      <p:ext uri="{BB962C8B-B14F-4D97-AF65-F5344CB8AC3E}">
        <p14:creationId xmlns:p14="http://schemas.microsoft.com/office/powerpoint/2010/main" val="403709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3B915-C714-63F0-91F0-CD90082ECFF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C08B78-25C5-B060-F73C-43B347C8DA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3ED6DD-22CC-A709-CDA0-8E9BE7075A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2A14DC1-9ED5-3585-4087-D1E2F67A7E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2B5B5D-AE58-F672-85FA-421B1FC5C3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CE1A374-1CA4-BA42-7A18-4BA4F611B307}"/>
              </a:ext>
            </a:extLst>
          </p:cNvPr>
          <p:cNvSpPr>
            <a:spLocks noGrp="1"/>
          </p:cNvSpPr>
          <p:nvPr>
            <p:ph type="dt" sz="half" idx="10"/>
          </p:nvPr>
        </p:nvSpPr>
        <p:spPr/>
        <p:txBody>
          <a:bodyPr/>
          <a:lstStyle/>
          <a:p>
            <a:fld id="{67E3640C-C3D9-44F4-A006-D222941568FB}" type="datetimeFigureOut">
              <a:rPr lang="en-US" smtClean="0"/>
              <a:t>2/28/2024</a:t>
            </a:fld>
            <a:endParaRPr lang="en-US"/>
          </a:p>
        </p:txBody>
      </p:sp>
      <p:sp>
        <p:nvSpPr>
          <p:cNvPr id="8" name="Footer Placeholder 7">
            <a:extLst>
              <a:ext uri="{FF2B5EF4-FFF2-40B4-BE49-F238E27FC236}">
                <a16:creationId xmlns:a16="http://schemas.microsoft.com/office/drawing/2014/main" id="{375097AA-7DCC-BC2A-C9A0-8661974E68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9F87638-ED87-8BBA-0AA4-ACDB1B46E500}"/>
              </a:ext>
            </a:extLst>
          </p:cNvPr>
          <p:cNvSpPr>
            <a:spLocks noGrp="1"/>
          </p:cNvSpPr>
          <p:nvPr>
            <p:ph type="sldNum" sz="quarter" idx="12"/>
          </p:nvPr>
        </p:nvSpPr>
        <p:spPr/>
        <p:txBody>
          <a:bodyPr/>
          <a:lstStyle/>
          <a:p>
            <a:fld id="{15103E3C-AC48-4209-A20B-2F6445165EA7}" type="slidenum">
              <a:rPr lang="en-US" smtClean="0"/>
              <a:t>‹#›</a:t>
            </a:fld>
            <a:endParaRPr lang="en-US"/>
          </a:p>
        </p:txBody>
      </p:sp>
    </p:spTree>
    <p:extLst>
      <p:ext uri="{BB962C8B-B14F-4D97-AF65-F5344CB8AC3E}">
        <p14:creationId xmlns:p14="http://schemas.microsoft.com/office/powerpoint/2010/main" val="79123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23788-7E4E-F630-0B88-39BB473184E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103058-296E-1AB8-F093-8A4E92EEC9DD}"/>
              </a:ext>
            </a:extLst>
          </p:cNvPr>
          <p:cNvSpPr>
            <a:spLocks noGrp="1"/>
          </p:cNvSpPr>
          <p:nvPr>
            <p:ph type="dt" sz="half" idx="10"/>
          </p:nvPr>
        </p:nvSpPr>
        <p:spPr/>
        <p:txBody>
          <a:bodyPr/>
          <a:lstStyle/>
          <a:p>
            <a:fld id="{67E3640C-C3D9-44F4-A006-D222941568FB}" type="datetimeFigureOut">
              <a:rPr lang="en-US" smtClean="0"/>
              <a:t>2/28/2024</a:t>
            </a:fld>
            <a:endParaRPr lang="en-US"/>
          </a:p>
        </p:txBody>
      </p:sp>
      <p:sp>
        <p:nvSpPr>
          <p:cNvPr id="4" name="Footer Placeholder 3">
            <a:extLst>
              <a:ext uri="{FF2B5EF4-FFF2-40B4-BE49-F238E27FC236}">
                <a16:creationId xmlns:a16="http://schemas.microsoft.com/office/drawing/2014/main" id="{F8C2A77F-CE53-20B5-4C82-4197C4DDCAA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06628CE-A332-622C-0B47-FB247634D2E2}"/>
              </a:ext>
            </a:extLst>
          </p:cNvPr>
          <p:cNvSpPr>
            <a:spLocks noGrp="1"/>
          </p:cNvSpPr>
          <p:nvPr>
            <p:ph type="sldNum" sz="quarter" idx="12"/>
          </p:nvPr>
        </p:nvSpPr>
        <p:spPr/>
        <p:txBody>
          <a:bodyPr/>
          <a:lstStyle/>
          <a:p>
            <a:fld id="{15103E3C-AC48-4209-A20B-2F6445165EA7}" type="slidenum">
              <a:rPr lang="en-US" smtClean="0"/>
              <a:t>‹#›</a:t>
            </a:fld>
            <a:endParaRPr lang="en-US"/>
          </a:p>
        </p:txBody>
      </p:sp>
    </p:spTree>
    <p:extLst>
      <p:ext uri="{BB962C8B-B14F-4D97-AF65-F5344CB8AC3E}">
        <p14:creationId xmlns:p14="http://schemas.microsoft.com/office/powerpoint/2010/main" val="3008442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EF81D4-7734-9C44-EDA4-EF70F74BA753}"/>
              </a:ext>
            </a:extLst>
          </p:cNvPr>
          <p:cNvSpPr>
            <a:spLocks noGrp="1"/>
          </p:cNvSpPr>
          <p:nvPr>
            <p:ph type="dt" sz="half" idx="10"/>
          </p:nvPr>
        </p:nvSpPr>
        <p:spPr/>
        <p:txBody>
          <a:bodyPr/>
          <a:lstStyle/>
          <a:p>
            <a:fld id="{67E3640C-C3D9-44F4-A006-D222941568FB}" type="datetimeFigureOut">
              <a:rPr lang="en-US" smtClean="0"/>
              <a:t>2/28/2024</a:t>
            </a:fld>
            <a:endParaRPr lang="en-US"/>
          </a:p>
        </p:txBody>
      </p:sp>
      <p:sp>
        <p:nvSpPr>
          <p:cNvPr id="3" name="Footer Placeholder 2">
            <a:extLst>
              <a:ext uri="{FF2B5EF4-FFF2-40B4-BE49-F238E27FC236}">
                <a16:creationId xmlns:a16="http://schemas.microsoft.com/office/drawing/2014/main" id="{C5963FA2-5993-D827-84B2-2F07101F7A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6EACC04-39E8-2A67-BA0E-7647A0E96E82}"/>
              </a:ext>
            </a:extLst>
          </p:cNvPr>
          <p:cNvSpPr>
            <a:spLocks noGrp="1"/>
          </p:cNvSpPr>
          <p:nvPr>
            <p:ph type="sldNum" sz="quarter" idx="12"/>
          </p:nvPr>
        </p:nvSpPr>
        <p:spPr/>
        <p:txBody>
          <a:bodyPr/>
          <a:lstStyle/>
          <a:p>
            <a:fld id="{15103E3C-AC48-4209-A20B-2F6445165EA7}" type="slidenum">
              <a:rPr lang="en-US" smtClean="0"/>
              <a:t>‹#›</a:t>
            </a:fld>
            <a:endParaRPr lang="en-US"/>
          </a:p>
        </p:txBody>
      </p:sp>
    </p:spTree>
    <p:extLst>
      <p:ext uri="{BB962C8B-B14F-4D97-AF65-F5344CB8AC3E}">
        <p14:creationId xmlns:p14="http://schemas.microsoft.com/office/powerpoint/2010/main" val="832524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33C78-DF6D-C945-2D8C-813EBED061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C1BD73-0171-158B-EA19-890FC73795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D7A4DC-ADBF-E84F-EFAA-497BA39680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F19BC3-4BD0-5963-C875-EDDBC8AC4A76}"/>
              </a:ext>
            </a:extLst>
          </p:cNvPr>
          <p:cNvSpPr>
            <a:spLocks noGrp="1"/>
          </p:cNvSpPr>
          <p:nvPr>
            <p:ph type="dt" sz="half" idx="10"/>
          </p:nvPr>
        </p:nvSpPr>
        <p:spPr/>
        <p:txBody>
          <a:bodyPr/>
          <a:lstStyle/>
          <a:p>
            <a:fld id="{67E3640C-C3D9-44F4-A006-D222941568FB}" type="datetimeFigureOut">
              <a:rPr lang="en-US" smtClean="0"/>
              <a:t>2/28/2024</a:t>
            </a:fld>
            <a:endParaRPr lang="en-US"/>
          </a:p>
        </p:txBody>
      </p:sp>
      <p:sp>
        <p:nvSpPr>
          <p:cNvPr id="6" name="Footer Placeholder 5">
            <a:extLst>
              <a:ext uri="{FF2B5EF4-FFF2-40B4-BE49-F238E27FC236}">
                <a16:creationId xmlns:a16="http://schemas.microsoft.com/office/drawing/2014/main" id="{E0C2C2E0-ECCC-820B-ED1C-A382F75433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158E23-6638-01E3-6069-219B187A7A18}"/>
              </a:ext>
            </a:extLst>
          </p:cNvPr>
          <p:cNvSpPr>
            <a:spLocks noGrp="1"/>
          </p:cNvSpPr>
          <p:nvPr>
            <p:ph type="sldNum" sz="quarter" idx="12"/>
          </p:nvPr>
        </p:nvSpPr>
        <p:spPr/>
        <p:txBody>
          <a:bodyPr/>
          <a:lstStyle/>
          <a:p>
            <a:fld id="{15103E3C-AC48-4209-A20B-2F6445165EA7}" type="slidenum">
              <a:rPr lang="en-US" smtClean="0"/>
              <a:t>‹#›</a:t>
            </a:fld>
            <a:endParaRPr lang="en-US"/>
          </a:p>
        </p:txBody>
      </p:sp>
    </p:spTree>
    <p:extLst>
      <p:ext uri="{BB962C8B-B14F-4D97-AF65-F5344CB8AC3E}">
        <p14:creationId xmlns:p14="http://schemas.microsoft.com/office/powerpoint/2010/main" val="3501975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57971-4F44-CFE6-9801-6F3F4537FC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F7A2441-FC71-4EC0-9661-A161D95234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2F7BD3-4F33-C618-0CDD-ECB4182691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1F04F2-4A14-148B-AA50-71AC6B6A4A65}"/>
              </a:ext>
            </a:extLst>
          </p:cNvPr>
          <p:cNvSpPr>
            <a:spLocks noGrp="1"/>
          </p:cNvSpPr>
          <p:nvPr>
            <p:ph type="dt" sz="half" idx="10"/>
          </p:nvPr>
        </p:nvSpPr>
        <p:spPr/>
        <p:txBody>
          <a:bodyPr/>
          <a:lstStyle/>
          <a:p>
            <a:fld id="{67E3640C-C3D9-44F4-A006-D222941568FB}" type="datetimeFigureOut">
              <a:rPr lang="en-US" smtClean="0"/>
              <a:t>2/28/2024</a:t>
            </a:fld>
            <a:endParaRPr lang="en-US"/>
          </a:p>
        </p:txBody>
      </p:sp>
      <p:sp>
        <p:nvSpPr>
          <p:cNvPr id="6" name="Footer Placeholder 5">
            <a:extLst>
              <a:ext uri="{FF2B5EF4-FFF2-40B4-BE49-F238E27FC236}">
                <a16:creationId xmlns:a16="http://schemas.microsoft.com/office/drawing/2014/main" id="{006F944B-5856-3769-8455-D8A75FA9DE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D170C4-5E92-0FFA-3540-79D88672CB77}"/>
              </a:ext>
            </a:extLst>
          </p:cNvPr>
          <p:cNvSpPr>
            <a:spLocks noGrp="1"/>
          </p:cNvSpPr>
          <p:nvPr>
            <p:ph type="sldNum" sz="quarter" idx="12"/>
          </p:nvPr>
        </p:nvSpPr>
        <p:spPr/>
        <p:txBody>
          <a:bodyPr/>
          <a:lstStyle/>
          <a:p>
            <a:fld id="{15103E3C-AC48-4209-A20B-2F6445165EA7}" type="slidenum">
              <a:rPr lang="en-US" smtClean="0"/>
              <a:t>‹#›</a:t>
            </a:fld>
            <a:endParaRPr lang="en-US"/>
          </a:p>
        </p:txBody>
      </p:sp>
    </p:spTree>
    <p:extLst>
      <p:ext uri="{BB962C8B-B14F-4D97-AF65-F5344CB8AC3E}">
        <p14:creationId xmlns:p14="http://schemas.microsoft.com/office/powerpoint/2010/main" val="2585478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DE8B25-60B2-87CD-4DA5-B6DD97403A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F22E260-EC80-9E61-51A3-47FAC12A7B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877AA9-599B-35A2-62E9-605A59D2FD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7E3640C-C3D9-44F4-A006-D222941568FB}" type="datetimeFigureOut">
              <a:rPr lang="en-US" smtClean="0"/>
              <a:t>2/28/2024</a:t>
            </a:fld>
            <a:endParaRPr lang="en-US"/>
          </a:p>
        </p:txBody>
      </p:sp>
      <p:sp>
        <p:nvSpPr>
          <p:cNvPr id="5" name="Footer Placeholder 4">
            <a:extLst>
              <a:ext uri="{FF2B5EF4-FFF2-40B4-BE49-F238E27FC236}">
                <a16:creationId xmlns:a16="http://schemas.microsoft.com/office/drawing/2014/main" id="{CDBBC44D-DAB7-9DDB-9108-962BFED965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CAFF0C9-47E4-25AB-D9A9-55F2EBF773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5103E3C-AC48-4209-A20B-2F6445165EA7}" type="slidenum">
              <a:rPr lang="en-US" smtClean="0"/>
              <a:t>‹#›</a:t>
            </a:fld>
            <a:endParaRPr lang="en-US"/>
          </a:p>
        </p:txBody>
      </p:sp>
    </p:spTree>
    <p:extLst>
      <p:ext uri="{BB962C8B-B14F-4D97-AF65-F5344CB8AC3E}">
        <p14:creationId xmlns:p14="http://schemas.microsoft.com/office/powerpoint/2010/main" val="3125187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jpeg"/><Relationship Id="rId4" Type="http://schemas.openxmlformats.org/officeDocument/2006/relationships/diagramLayout" Target="../diagrams/layout1.xml"/><Relationship Id="rId9"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fif"/></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Methods to improve frozen-thawed blastocyst transfer outcomes- the ...">
            <a:extLst>
              <a:ext uri="{FF2B5EF4-FFF2-40B4-BE49-F238E27FC236}">
                <a16:creationId xmlns:a16="http://schemas.microsoft.com/office/drawing/2014/main" id="{D96DB741-E489-B142-BC0B-EBDDC3E60F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184" t="6493" r="6061"/>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A9A80A11-3107-5778-748F-478A6F3330CD}"/>
              </a:ext>
            </a:extLst>
          </p:cNvPr>
          <p:cNvSpPr>
            <a:spLocks noGrp="1"/>
          </p:cNvSpPr>
          <p:nvPr>
            <p:ph type="ctrTitle"/>
          </p:nvPr>
        </p:nvSpPr>
        <p:spPr>
          <a:xfrm>
            <a:off x="477980" y="1122363"/>
            <a:ext cx="6477001" cy="1806371"/>
          </a:xfrm>
        </p:spPr>
        <p:txBody>
          <a:bodyPr anchor="b">
            <a:normAutofit/>
          </a:bodyPr>
          <a:lstStyle/>
          <a:p>
            <a:pPr algn="l"/>
            <a:r>
              <a:rPr lang="en-US" sz="4800" b="1" dirty="0">
                <a:latin typeface="Times New Roman" panose="02020603050405020304" pitchFamily="18" charset="0"/>
                <a:cs typeface="Times New Roman" panose="02020603050405020304" pitchFamily="18" charset="0"/>
              </a:rPr>
              <a:t>Embryological aspects of Implantation Failure</a:t>
            </a:r>
          </a:p>
        </p:txBody>
      </p:sp>
      <p:sp>
        <p:nvSpPr>
          <p:cNvPr id="3" name="Subtitle 2">
            <a:extLst>
              <a:ext uri="{FF2B5EF4-FFF2-40B4-BE49-F238E27FC236}">
                <a16:creationId xmlns:a16="http://schemas.microsoft.com/office/drawing/2014/main" id="{31047660-3090-DD67-08B3-8E9CD725AF45}"/>
              </a:ext>
            </a:extLst>
          </p:cNvPr>
          <p:cNvSpPr>
            <a:spLocks noGrp="1"/>
          </p:cNvSpPr>
          <p:nvPr>
            <p:ph type="subTitle" idx="1"/>
          </p:nvPr>
        </p:nvSpPr>
        <p:spPr>
          <a:xfrm>
            <a:off x="477980" y="4872922"/>
            <a:ext cx="4023359" cy="1208141"/>
          </a:xfrm>
        </p:spPr>
        <p:txBody>
          <a:bodyPr>
            <a:normAutofit/>
          </a:bodyPr>
          <a:lstStyle/>
          <a:p>
            <a:r>
              <a:rPr lang="en-US" sz="2000" dirty="0">
                <a:latin typeface="Times New Roman" panose="02020603050405020304" pitchFamily="18" charset="0"/>
                <a:cs typeface="Times New Roman" panose="02020603050405020304" pitchFamily="18" charset="0"/>
              </a:rPr>
              <a:t>Dr. Shirzad Hosseini</a:t>
            </a:r>
          </a:p>
          <a:p>
            <a:r>
              <a:rPr lang="en-US" sz="2000" dirty="0">
                <a:latin typeface="Times New Roman" panose="02020603050405020304" pitchFamily="18" charset="0"/>
                <a:cs typeface="Times New Roman" panose="02020603050405020304" pitchFamily="18" charset="0"/>
              </a:rPr>
              <a:t>Shiraz Fertility Center</a:t>
            </a:r>
          </a:p>
        </p:txBody>
      </p:sp>
      <p:sp>
        <p:nvSpPr>
          <p:cNvPr id="1035" name="Rectangle 103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37" name="Rectangle 103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5918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A51A0227-072A-4F5F-928C-E2C3E5CCD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8FDF35-E0B5-E48E-3497-A235CEEF5E7B}"/>
              </a:ext>
            </a:extLst>
          </p:cNvPr>
          <p:cNvSpPr>
            <a:spLocks noGrp="1"/>
          </p:cNvSpPr>
          <p:nvPr>
            <p:ph type="title"/>
          </p:nvPr>
        </p:nvSpPr>
        <p:spPr>
          <a:xfrm>
            <a:off x="630936" y="4440365"/>
            <a:ext cx="4245864" cy="1722691"/>
          </a:xfrm>
        </p:spPr>
        <p:txBody>
          <a:bodyPr anchor="ctr">
            <a:normAutofit/>
          </a:bodyPr>
          <a:lstStyle/>
          <a:p>
            <a:r>
              <a:rPr lang="en-US" sz="5400"/>
              <a:t>Stage of Embryo</a:t>
            </a:r>
          </a:p>
        </p:txBody>
      </p:sp>
      <p:pic>
        <p:nvPicPr>
          <p:cNvPr id="1026" name="Picture 2" descr="A group of cells in a cell&#10;&#10;Description automatically generated with medium confidence">
            <a:extLst>
              <a:ext uri="{FF2B5EF4-FFF2-40B4-BE49-F238E27FC236}">
                <a16:creationId xmlns:a16="http://schemas.microsoft.com/office/drawing/2014/main" id="{571DD495-897F-2643-8E52-547F19FC2D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8424" r="50387"/>
          <a:stretch/>
        </p:blipFill>
        <p:spPr bwMode="auto">
          <a:xfrm>
            <a:off x="865399" y="507492"/>
            <a:ext cx="4135235" cy="34253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 close-up of a cell&#10;&#10;Description automatically generated">
            <a:extLst>
              <a:ext uri="{FF2B5EF4-FFF2-40B4-BE49-F238E27FC236}">
                <a16:creationId xmlns:a16="http://schemas.microsoft.com/office/drawing/2014/main" id="{2B57961B-0F05-F8C3-21A6-D6954A51705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907424" y="507492"/>
            <a:ext cx="4590717" cy="3425381"/>
          </a:xfrm>
          <a:prstGeom prst="rect">
            <a:avLst/>
          </a:prstGeom>
          <a:noFill/>
          <a:extLst>
            <a:ext uri="{909E8E84-426E-40DD-AFC4-6F175D3DCCD1}">
              <a14:hiddenFill xmlns:a14="http://schemas.microsoft.com/office/drawing/2010/main">
                <a:solidFill>
                  <a:srgbClr val="FFFFFF"/>
                </a:solidFill>
              </a14:hiddenFill>
            </a:ext>
          </a:extLst>
        </p:spPr>
      </p:pic>
      <p:sp>
        <p:nvSpPr>
          <p:cNvPr id="1035" name="sketchy line">
            <a:extLst>
              <a:ext uri="{FF2B5EF4-FFF2-40B4-BE49-F238E27FC236}">
                <a16:creationId xmlns:a16="http://schemas.microsoft.com/office/drawing/2014/main" id="{35D99776-4B38-47DF-A302-11AD9AF87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337304" y="529256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9B72F02-59A9-52B9-618A-C6B34BFE9B63}"/>
              </a:ext>
            </a:extLst>
          </p:cNvPr>
          <p:cNvSpPr>
            <a:spLocks noGrp="1"/>
          </p:cNvSpPr>
          <p:nvPr>
            <p:ph idx="1"/>
          </p:nvPr>
        </p:nvSpPr>
        <p:spPr>
          <a:xfrm>
            <a:off x="5333999" y="4440365"/>
            <a:ext cx="6214871" cy="1722691"/>
          </a:xfrm>
        </p:spPr>
        <p:txBody>
          <a:bodyPr anchor="ctr">
            <a:normAutofit/>
          </a:bodyPr>
          <a:lstStyle/>
          <a:p>
            <a:r>
              <a:rPr lang="en-US" sz="2200" dirty="0"/>
              <a:t>Blastocyst vs. Cleavage stage??</a:t>
            </a:r>
          </a:p>
          <a:p>
            <a:endParaRPr lang="en-US" sz="2200" dirty="0"/>
          </a:p>
          <a:p>
            <a:endParaRPr lang="en-US" sz="2200" dirty="0"/>
          </a:p>
        </p:txBody>
      </p:sp>
      <p:pic>
        <p:nvPicPr>
          <p:cNvPr id="4" name="Picture 2" descr="Logo-shirazfertilitycenter-500-500">
            <a:extLst>
              <a:ext uri="{FF2B5EF4-FFF2-40B4-BE49-F238E27FC236}">
                <a16:creationId xmlns:a16="http://schemas.microsoft.com/office/drawing/2014/main" id="{641469F7-12BB-1AB5-59FD-5CFED562DAE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414" r="17232"/>
          <a:stretch/>
        </p:blipFill>
        <p:spPr bwMode="auto">
          <a:xfrm>
            <a:off x="10738217" y="153473"/>
            <a:ext cx="1210659" cy="1824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363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9332F2-DFAB-56C4-EEB3-5CF6E4C000AF}"/>
              </a:ext>
            </a:extLst>
          </p:cNvPr>
          <p:cNvSpPr>
            <a:spLocks noGrp="1"/>
          </p:cNvSpPr>
          <p:nvPr>
            <p:ph type="title"/>
          </p:nvPr>
        </p:nvSpPr>
        <p:spPr>
          <a:xfrm>
            <a:off x="572493" y="238539"/>
            <a:ext cx="11018520" cy="1434415"/>
          </a:xfrm>
        </p:spPr>
        <p:txBody>
          <a:bodyPr anchor="b">
            <a:normAutofit/>
          </a:bodyPr>
          <a:lstStyle/>
          <a:p>
            <a:r>
              <a:rPr lang="en-US" sz="5400" b="0" i="0" u="none" strike="noStrike" baseline="0" dirty="0">
                <a:latin typeface="Times New Roman" panose="02020603050405020304" pitchFamily="18" charset="0"/>
                <a:cs typeface="Times New Roman" panose="02020603050405020304" pitchFamily="18" charset="0"/>
              </a:rPr>
              <a:t>Assisted hatching</a:t>
            </a:r>
            <a:endParaRPr lang="en-US" sz="5400" dirty="0">
              <a:latin typeface="Times New Roman" panose="02020603050405020304" pitchFamily="18" charset="0"/>
              <a:cs typeface="Times New Roman" panose="02020603050405020304" pitchFamily="18" charset="0"/>
            </a:endParaRPr>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EA3D958-680B-BFA4-72CA-3080B8ECE61F}"/>
              </a:ext>
            </a:extLst>
          </p:cNvPr>
          <p:cNvSpPr>
            <a:spLocks noGrp="1"/>
          </p:cNvSpPr>
          <p:nvPr>
            <p:ph idx="1"/>
          </p:nvPr>
        </p:nvSpPr>
        <p:spPr>
          <a:xfrm>
            <a:off x="572493" y="2071316"/>
            <a:ext cx="6713552" cy="4119172"/>
          </a:xfrm>
        </p:spPr>
        <p:txBody>
          <a:bodyPr anchor="t">
            <a:normAutofit/>
          </a:bodyPr>
          <a:lstStyle/>
          <a:p>
            <a:r>
              <a:rPr lang="en-US" sz="1800" b="0" i="0" u="none" strike="noStrike" baseline="0" dirty="0">
                <a:latin typeface="Times New Roman" panose="02020603050405020304" pitchFamily="18" charset="0"/>
                <a:cs typeface="Times New Roman" panose="02020603050405020304" pitchFamily="18" charset="0"/>
              </a:rPr>
              <a:t>Assisted hatching (AH) is a technique that includes zona thinning and zona drilling/opening, using chemical, mechanical, or laser energy. </a:t>
            </a:r>
          </a:p>
          <a:p>
            <a:r>
              <a:rPr lang="en-US" sz="1800" b="0" i="0" u="none" strike="noStrike" baseline="0" dirty="0">
                <a:latin typeface="Times New Roman" panose="02020603050405020304" pitchFamily="18" charset="0"/>
                <a:cs typeface="Times New Roman" panose="02020603050405020304" pitchFamily="18" charset="0"/>
              </a:rPr>
              <a:t>A recent meta-analysis showed that it was uncertain of the effect of AH on live birth rates. In selected patients such as those with RIF, AH might be beneficial.</a:t>
            </a:r>
          </a:p>
          <a:p>
            <a:r>
              <a:rPr lang="en-US" sz="1800" b="0" i="0" u="none" strike="noStrike" baseline="0" dirty="0">
                <a:latin typeface="Times New Roman" panose="02020603050405020304" pitchFamily="18" charset="0"/>
                <a:cs typeface="Times New Roman" panose="02020603050405020304" pitchFamily="18" charset="0"/>
              </a:rPr>
              <a:t>ASRM considered that there is insufficient evidence for the benefit of AH </a:t>
            </a:r>
          </a:p>
          <a:p>
            <a:r>
              <a:rPr lang="en-US" sz="1800" b="0" i="0" u="none" strike="noStrike" baseline="0" dirty="0">
                <a:latin typeface="Times New Roman" panose="02020603050405020304" pitchFamily="18" charset="0"/>
                <a:cs typeface="Times New Roman" panose="02020603050405020304" pitchFamily="18" charset="0"/>
              </a:rPr>
              <a:t>In patients with RIF older than 38 years, AH caused by partial zona dissection led to a significant increase in implantation and clinical pregnancy rates. </a:t>
            </a:r>
          </a:p>
        </p:txBody>
      </p:sp>
      <p:pic>
        <p:nvPicPr>
          <p:cNvPr id="6" name="Picture 5" descr="A close-up of a microscope&#10;&#10;Description automatically generated">
            <a:extLst>
              <a:ext uri="{FF2B5EF4-FFF2-40B4-BE49-F238E27FC236}">
                <a16:creationId xmlns:a16="http://schemas.microsoft.com/office/drawing/2014/main" id="{9860D2E7-6925-C4CD-B0C7-5B57AFA59AC9}"/>
              </a:ext>
            </a:extLst>
          </p:cNvPr>
          <p:cNvPicPr>
            <a:picLocks noChangeAspect="1"/>
          </p:cNvPicPr>
          <p:nvPr/>
        </p:nvPicPr>
        <p:blipFill rotWithShape="1">
          <a:blip r:embed="rId2">
            <a:extLst>
              <a:ext uri="{28A0092B-C50C-407E-A947-70E740481C1C}">
                <a14:useLocalDpi xmlns:a14="http://schemas.microsoft.com/office/drawing/2010/main" val="0"/>
              </a:ext>
            </a:extLst>
          </a:blip>
          <a:srcRect l="31741" r="8478"/>
          <a:stretch/>
        </p:blipFill>
        <p:spPr>
          <a:xfrm>
            <a:off x="7689261" y="2093976"/>
            <a:ext cx="3265202" cy="4096512"/>
          </a:xfrm>
          <a:prstGeom prst="rect">
            <a:avLst/>
          </a:prstGeom>
        </p:spPr>
      </p:pic>
      <p:pic>
        <p:nvPicPr>
          <p:cNvPr id="4" name="Picture 2" descr="Logo-shirazfertilitycenter-500-500">
            <a:extLst>
              <a:ext uri="{FF2B5EF4-FFF2-40B4-BE49-F238E27FC236}">
                <a16:creationId xmlns:a16="http://schemas.microsoft.com/office/drawing/2014/main" id="{0FF04E68-F74B-5692-D61C-EDDE2C9720B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414" r="17232"/>
          <a:stretch/>
        </p:blipFill>
        <p:spPr bwMode="auto">
          <a:xfrm>
            <a:off x="10738217" y="153473"/>
            <a:ext cx="1210659" cy="1824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8594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CEF06C-4460-2DF5-2178-BA0019E1873B}"/>
              </a:ext>
            </a:extLst>
          </p:cNvPr>
          <p:cNvSpPr>
            <a:spLocks noGrp="1"/>
          </p:cNvSpPr>
          <p:nvPr>
            <p:ph type="title"/>
          </p:nvPr>
        </p:nvSpPr>
        <p:spPr>
          <a:xfrm>
            <a:off x="586478" y="1683756"/>
            <a:ext cx="3115265" cy="2396359"/>
          </a:xfrm>
        </p:spPr>
        <p:txBody>
          <a:bodyPr anchor="b">
            <a:normAutofit/>
          </a:bodyPr>
          <a:lstStyle/>
          <a:p>
            <a:pPr algn="r"/>
            <a:r>
              <a:rPr lang="en-US" sz="4000" b="0" i="0" u="none" strike="noStrike" baseline="0">
                <a:solidFill>
                  <a:srgbClr val="FFFFFF"/>
                </a:solidFill>
                <a:latin typeface="Times New Roman" panose="02020603050405020304" pitchFamily="18" charset="0"/>
                <a:cs typeface="Times New Roman" panose="02020603050405020304" pitchFamily="18" charset="0"/>
              </a:rPr>
              <a:t>Sequential embryo transfer</a:t>
            </a:r>
            <a:endParaRPr lang="en-US" sz="4000">
              <a:solidFill>
                <a:srgbClr val="FFFFFF"/>
              </a:solidFill>
              <a:latin typeface="Times New Roman" panose="02020603050405020304" pitchFamily="18" charset="0"/>
              <a:cs typeface="Times New Roman" panose="02020603050405020304" pitchFamily="18" charset="0"/>
            </a:endParaRPr>
          </a:p>
        </p:txBody>
      </p:sp>
      <p:graphicFrame>
        <p:nvGraphicFramePr>
          <p:cNvPr id="12" name="Content Placeholder 2">
            <a:extLst>
              <a:ext uri="{FF2B5EF4-FFF2-40B4-BE49-F238E27FC236}">
                <a16:creationId xmlns:a16="http://schemas.microsoft.com/office/drawing/2014/main" id="{EBA660FB-3E00-76EF-33E4-12BE434DAA80}"/>
              </a:ext>
            </a:extLst>
          </p:cNvPr>
          <p:cNvGraphicFramePr>
            <a:graphicFrameLocks noGrp="1"/>
          </p:cNvGraphicFramePr>
          <p:nvPr>
            <p:ph idx="1"/>
            <p:extLst>
              <p:ext uri="{D42A27DB-BD31-4B8C-83A1-F6EECF244321}">
                <p14:modId xmlns:p14="http://schemas.microsoft.com/office/powerpoint/2010/main" val="3417077182"/>
              </p:ext>
            </p:extLst>
          </p:nvPr>
        </p:nvGraphicFramePr>
        <p:xfrm>
          <a:off x="4288221" y="796622"/>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Logo-shirazfertilitycenter-500-500">
            <a:extLst>
              <a:ext uri="{FF2B5EF4-FFF2-40B4-BE49-F238E27FC236}">
                <a16:creationId xmlns:a16="http://schemas.microsoft.com/office/drawing/2014/main" id="{90170E5B-0F7C-F8D5-7D31-B0AC9818A55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6414" r="17232"/>
          <a:stretch/>
        </p:blipFill>
        <p:spPr bwMode="auto">
          <a:xfrm>
            <a:off x="10981341" y="107291"/>
            <a:ext cx="1210659" cy="1824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030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10EBA76-9256-6B9D-E88B-91EF40145D37}"/>
              </a:ext>
            </a:extLst>
          </p:cNvPr>
          <p:cNvSpPr>
            <a:spLocks noGrp="1"/>
          </p:cNvSpPr>
          <p:nvPr>
            <p:ph type="title"/>
          </p:nvPr>
        </p:nvSpPr>
        <p:spPr>
          <a:xfrm>
            <a:off x="371094" y="1161288"/>
            <a:ext cx="3438144" cy="1239012"/>
          </a:xfrm>
        </p:spPr>
        <p:txBody>
          <a:bodyPr anchor="ctr">
            <a:normAutofit/>
          </a:bodyPr>
          <a:lstStyle/>
          <a:p>
            <a:r>
              <a:rPr lang="en-US" sz="3200" b="1" dirty="0">
                <a:latin typeface="Times New Roman" panose="02020603050405020304" pitchFamily="18" charset="0"/>
                <a:cs typeface="Times New Roman" panose="02020603050405020304" pitchFamily="18" charset="0"/>
              </a:rPr>
              <a:t>Mixed double embryo transfer</a:t>
            </a:r>
          </a:p>
        </p:txBody>
      </p:sp>
      <p:sp>
        <p:nvSpPr>
          <p:cNvPr id="18" name="Rectangle 17">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E5BFDBE-AD9F-0508-E318-A9E8732D4407}"/>
              </a:ext>
            </a:extLst>
          </p:cNvPr>
          <p:cNvSpPr>
            <a:spLocks noGrp="1"/>
          </p:cNvSpPr>
          <p:nvPr>
            <p:ph idx="1"/>
          </p:nvPr>
        </p:nvSpPr>
        <p:spPr>
          <a:xfrm>
            <a:off x="371094" y="2718054"/>
            <a:ext cx="3438906" cy="3207258"/>
          </a:xfrm>
        </p:spPr>
        <p:txBody>
          <a:bodyPr anchor="t">
            <a:normAutofit/>
          </a:bodyPr>
          <a:lstStyle/>
          <a:p>
            <a:pPr>
              <a:buFont typeface="Wingdings" panose="05000000000000000000" pitchFamily="2" charset="2"/>
              <a:buChar char="q"/>
            </a:pPr>
            <a:r>
              <a:rPr lang="en-US" sz="2000" b="0" i="0" u="none" strike="noStrike" baseline="0" dirty="0">
                <a:latin typeface="Times New Roman" panose="02020603050405020304" pitchFamily="18" charset="0"/>
                <a:cs typeface="Times New Roman" panose="02020603050405020304" pitchFamily="18" charset="0"/>
              </a:rPr>
              <a:t>Two embryos:</a:t>
            </a:r>
          </a:p>
          <a:p>
            <a:pPr lvl="1">
              <a:buFont typeface="Wingdings" panose="05000000000000000000" pitchFamily="2" charset="2"/>
              <a:buChar char="q"/>
            </a:pPr>
            <a:r>
              <a:rPr lang="en-US" sz="1600" b="0" i="0" u="none" strike="noStrike" baseline="0" dirty="0">
                <a:latin typeface="Times New Roman" panose="02020603050405020304" pitchFamily="18" charset="0"/>
                <a:cs typeface="Times New Roman" panose="02020603050405020304" pitchFamily="18" charset="0"/>
              </a:rPr>
              <a:t>1 cleavage-stage</a:t>
            </a:r>
          </a:p>
          <a:p>
            <a:pPr lvl="1">
              <a:buFont typeface="Wingdings" panose="05000000000000000000" pitchFamily="2" charset="2"/>
              <a:buChar char="q"/>
            </a:pPr>
            <a:r>
              <a:rPr lang="en-US" sz="1600" b="0" i="0" u="none" strike="noStrike" baseline="0" dirty="0">
                <a:latin typeface="Times New Roman" panose="02020603050405020304" pitchFamily="18" charset="0"/>
                <a:cs typeface="Times New Roman" panose="02020603050405020304" pitchFamily="18" charset="0"/>
              </a:rPr>
              <a:t>1 blastocyst stage</a:t>
            </a:r>
          </a:p>
          <a:p>
            <a:pPr marL="457200" lvl="1" indent="0">
              <a:buNone/>
            </a:pPr>
            <a:endParaRPr lang="en-US" sz="1600" b="0" i="0" u="none" strike="noStrike" baseline="0" dirty="0">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en-US" sz="2000" b="0" i="0" u="none" strike="noStrike" baseline="0" dirty="0">
                <a:latin typeface="Times New Roman" panose="02020603050405020304" pitchFamily="18" charset="0"/>
                <a:cs typeface="Times New Roman" panose="02020603050405020304" pitchFamily="18" charset="0"/>
              </a:rPr>
              <a:t>All embryos were transferred 5 days after ovulation</a:t>
            </a:r>
            <a:endParaRPr lang="en-US" sz="20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16BDB867-2368-B2BD-D0D4-88C0F2F5B7BC}"/>
              </a:ext>
            </a:extLst>
          </p:cNvPr>
          <p:cNvPicPr>
            <a:picLocks noChangeAspect="1"/>
          </p:cNvPicPr>
          <p:nvPr/>
        </p:nvPicPr>
        <p:blipFill rotWithShape="1">
          <a:blip r:embed="rId2"/>
          <a:srcRect l="2903" r="8692"/>
          <a:stretch/>
        </p:blipFill>
        <p:spPr>
          <a:xfrm>
            <a:off x="4901184" y="1475764"/>
            <a:ext cx="6922008" cy="4007056"/>
          </a:xfrm>
          <a:prstGeom prst="rect">
            <a:avLst/>
          </a:prstGeom>
        </p:spPr>
      </p:pic>
      <p:pic>
        <p:nvPicPr>
          <p:cNvPr id="8" name="Picture 2" descr="Logo-shirazfertilitycenter-500-500">
            <a:extLst>
              <a:ext uri="{FF2B5EF4-FFF2-40B4-BE49-F238E27FC236}">
                <a16:creationId xmlns:a16="http://schemas.microsoft.com/office/drawing/2014/main" id="{CAC3020E-696A-62C9-32E1-8E1B6803A21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414" r="17232"/>
          <a:stretch/>
        </p:blipFill>
        <p:spPr bwMode="auto">
          <a:xfrm>
            <a:off x="10738217" y="153473"/>
            <a:ext cx="1210659" cy="1824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1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8C4E3-612D-9E5A-1C87-744021F6187F}"/>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RIF management guidelines</a:t>
            </a:r>
          </a:p>
        </p:txBody>
      </p:sp>
      <p:graphicFrame>
        <p:nvGraphicFramePr>
          <p:cNvPr id="6" name="Content Placeholder 5">
            <a:extLst>
              <a:ext uri="{FF2B5EF4-FFF2-40B4-BE49-F238E27FC236}">
                <a16:creationId xmlns:a16="http://schemas.microsoft.com/office/drawing/2014/main" id="{72A35391-214E-83DF-9752-9EE6EDF8C591}"/>
              </a:ext>
            </a:extLst>
          </p:cNvPr>
          <p:cNvGraphicFramePr>
            <a:graphicFrameLocks noGrp="1"/>
          </p:cNvGraphicFramePr>
          <p:nvPr>
            <p:ph idx="1"/>
            <p:extLst>
              <p:ext uri="{D42A27DB-BD31-4B8C-83A1-F6EECF244321}">
                <p14:modId xmlns:p14="http://schemas.microsoft.com/office/powerpoint/2010/main" val="147138708"/>
              </p:ext>
            </p:extLst>
          </p:nvPr>
        </p:nvGraphicFramePr>
        <p:xfrm>
          <a:off x="838199" y="1825624"/>
          <a:ext cx="10515600" cy="4424484"/>
        </p:xfrm>
        <a:graphic>
          <a:graphicData uri="http://schemas.openxmlformats.org/drawingml/2006/table">
            <a:tbl>
              <a:tblPr firstRow="1" bandRow="1">
                <a:tableStyleId>{17292A2E-F333-43FB-9621-5CBBE7FDCDCB}</a:tableStyleId>
              </a:tblPr>
              <a:tblGrid>
                <a:gridCol w="2103120">
                  <a:extLst>
                    <a:ext uri="{9D8B030D-6E8A-4147-A177-3AD203B41FA5}">
                      <a16:colId xmlns:a16="http://schemas.microsoft.com/office/drawing/2014/main" val="1132093120"/>
                    </a:ext>
                  </a:extLst>
                </a:gridCol>
                <a:gridCol w="901008">
                  <a:extLst>
                    <a:ext uri="{9D8B030D-6E8A-4147-A177-3AD203B41FA5}">
                      <a16:colId xmlns:a16="http://schemas.microsoft.com/office/drawing/2014/main" val="2421371045"/>
                    </a:ext>
                  </a:extLst>
                </a:gridCol>
                <a:gridCol w="2993598">
                  <a:extLst>
                    <a:ext uri="{9D8B030D-6E8A-4147-A177-3AD203B41FA5}">
                      <a16:colId xmlns:a16="http://schemas.microsoft.com/office/drawing/2014/main" val="3717283774"/>
                    </a:ext>
                  </a:extLst>
                </a:gridCol>
                <a:gridCol w="2414754">
                  <a:extLst>
                    <a:ext uri="{9D8B030D-6E8A-4147-A177-3AD203B41FA5}">
                      <a16:colId xmlns:a16="http://schemas.microsoft.com/office/drawing/2014/main" val="4147082855"/>
                    </a:ext>
                  </a:extLst>
                </a:gridCol>
                <a:gridCol w="2103120">
                  <a:extLst>
                    <a:ext uri="{9D8B030D-6E8A-4147-A177-3AD203B41FA5}">
                      <a16:colId xmlns:a16="http://schemas.microsoft.com/office/drawing/2014/main" val="916407376"/>
                    </a:ext>
                  </a:extLst>
                </a:gridCol>
              </a:tblGrid>
              <a:tr h="492564">
                <a:tc>
                  <a:txBody>
                    <a:bodyPr/>
                    <a:lstStyle/>
                    <a:p>
                      <a:r>
                        <a:rPr lang="en-US" dirty="0">
                          <a:latin typeface="Times New Roman" panose="02020603050405020304" pitchFamily="18" charset="0"/>
                          <a:cs typeface="Times New Roman" panose="02020603050405020304" pitchFamily="18" charset="0"/>
                        </a:rPr>
                        <a:t>Eshre 2023</a:t>
                      </a:r>
                    </a:p>
                  </a:txBody>
                  <a:tcPr/>
                </a:tc>
                <a:tc>
                  <a:txBody>
                    <a:bodyPr/>
                    <a:lstStyle/>
                    <a:p>
                      <a:r>
                        <a:rPr lang="en-US" dirty="0">
                          <a:latin typeface="Times New Roman" panose="02020603050405020304" pitchFamily="18" charset="0"/>
                          <a:cs typeface="Times New Roman" panose="02020603050405020304" pitchFamily="18" charset="0"/>
                        </a:rPr>
                        <a:t>ASRM</a:t>
                      </a:r>
                    </a:p>
                  </a:txBody>
                  <a:tcPr/>
                </a:tc>
                <a:tc>
                  <a:txBody>
                    <a:bodyPr/>
                    <a:lstStyle/>
                    <a:p>
                      <a:r>
                        <a:rPr lang="en-US" dirty="0">
                          <a:latin typeface="Times New Roman" panose="02020603050405020304" pitchFamily="18" charset="0"/>
                          <a:cs typeface="Times New Roman" panose="02020603050405020304" pitchFamily="18" charset="0"/>
                        </a:rPr>
                        <a:t>CFAS 2020</a:t>
                      </a:r>
                    </a:p>
                  </a:txBody>
                  <a:tcPr/>
                </a:tc>
                <a:tc gridSpan="2">
                  <a:txBody>
                    <a:bodyPr/>
                    <a:lstStyle/>
                    <a:p>
                      <a:r>
                        <a:rPr lang="en-US" dirty="0">
                          <a:latin typeface="Times New Roman" panose="02020603050405020304" pitchFamily="18" charset="0"/>
                          <a:cs typeface="Times New Roman" panose="02020603050405020304" pitchFamily="18" charset="0"/>
                        </a:rPr>
                        <a:t> BFS 2020</a:t>
                      </a:r>
                    </a:p>
                  </a:txBody>
                  <a:tcPr/>
                </a:tc>
                <a:tc hMerge="1">
                  <a:txBody>
                    <a:bodyPr/>
                    <a:lstStyle/>
                    <a:p>
                      <a:endParaRPr lang="en-US" dirty="0"/>
                    </a:p>
                  </a:txBody>
                  <a:tcPr/>
                </a:tc>
                <a:extLst>
                  <a:ext uri="{0D108BD9-81ED-4DB2-BD59-A6C34878D82A}">
                    <a16:rowId xmlns:a16="http://schemas.microsoft.com/office/drawing/2014/main" val="4095358491"/>
                  </a:ext>
                </a:extLst>
              </a:tr>
              <a:tr h="492564">
                <a:tc>
                  <a:txBody>
                    <a:bodyPr/>
                    <a:lstStyle/>
                    <a:p>
                      <a:pPr marL="285750" indent="-285750">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Review of estradiol treatment if the endometrium remains thin</a:t>
                      </a:r>
                    </a:p>
                  </a:txBody>
                  <a:tcPr>
                    <a:lnR w="12700" cap="flat" cmpd="sng" algn="ctr">
                      <a:solidFill>
                        <a:schemeClr val="tx1"/>
                      </a:solidFill>
                      <a:prstDash val="solid"/>
                      <a:round/>
                      <a:headEnd type="none" w="med" len="med"/>
                      <a:tailEnd type="none" w="med" len="med"/>
                    </a:lnR>
                  </a:tcPr>
                </a:tc>
                <a:tc>
                  <a:txBody>
                    <a:bodyPr/>
                    <a:lstStyle/>
                    <a:p>
                      <a:r>
                        <a:rPr lang="en-US" dirty="0">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b="0" u="none" strike="noStrike" kern="1200" baseline="0" dirty="0">
                          <a:solidFill>
                            <a:schemeClr val="dk1"/>
                          </a:solidFill>
                          <a:latin typeface="Times New Roman" panose="02020603050405020304" pitchFamily="18" charset="0"/>
                          <a:cs typeface="Times New Roman" panose="02020603050405020304" pitchFamily="18" charset="0"/>
                        </a:rPr>
                        <a:t>Karyotype testing	</a:t>
                      </a:r>
                      <a:endParaRPr lang="en-US" sz="1800" b="0" i="0" u="none" strike="noStrike" kern="1200" baseline="0" dirty="0">
                        <a:solidFill>
                          <a:schemeClr val="dk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285750" indent="-285750">
                        <a:buFont typeface="Wingdings" panose="05000000000000000000" pitchFamily="2" charset="2"/>
                        <a:buChar char="Ø"/>
                      </a:pPr>
                      <a:r>
                        <a:rPr lang="en-US" sz="1800" b="0" u="none" strike="noStrike" kern="1200" baseline="0" dirty="0">
                          <a:solidFill>
                            <a:schemeClr val="dk1"/>
                          </a:solidFill>
                          <a:latin typeface="Times New Roman" panose="02020603050405020304" pitchFamily="18" charset="0"/>
                          <a:cs typeface="Times New Roman" panose="02020603050405020304" pitchFamily="18" charset="0"/>
                        </a:rPr>
                        <a:t>Lifestyle changes</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pPr marL="285750" indent="-285750">
                        <a:buFont typeface="Wingdings" panose="05000000000000000000" pitchFamily="2" charset="2"/>
                        <a:buChar char="Ø"/>
                      </a:pPr>
                      <a:r>
                        <a:rPr lang="en-US" sz="1800" b="0" u="none" strike="noStrike" kern="1200" baseline="0" dirty="0">
                          <a:solidFill>
                            <a:schemeClr val="dk1"/>
                          </a:solidFill>
                          <a:latin typeface="Times New Roman" panose="02020603050405020304" pitchFamily="18" charset="0"/>
                          <a:cs typeface="Times New Roman" panose="02020603050405020304" pitchFamily="18" charset="0"/>
                        </a:rPr>
                        <a:t>Surgery for submucous fibroid</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35552599"/>
                  </a:ext>
                </a:extLst>
              </a:tr>
              <a:tr h="492564">
                <a:tc>
                  <a:txBody>
                    <a:bodyPr/>
                    <a:lstStyle/>
                    <a:p>
                      <a:pPr marL="285750" indent="-285750">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PGT and Genetic counseling</a:t>
                      </a:r>
                    </a:p>
                  </a:txBody>
                  <a:tcPr>
                    <a:lnR w="12700" cap="flat" cmpd="sng" algn="ctr">
                      <a:solidFill>
                        <a:schemeClr val="tx1"/>
                      </a:solidFill>
                      <a:prstDash val="solid"/>
                      <a:round/>
                      <a:headEnd type="none" w="med" len="med"/>
                      <a:tailEnd type="none" w="med" len="med"/>
                    </a:lnR>
                  </a:tcPr>
                </a:tc>
                <a:tc>
                  <a:txBody>
                    <a:bodyPr/>
                    <a:lstStyle/>
                    <a:p>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b="0" u="none" strike="noStrike" kern="1200" baseline="0" dirty="0">
                          <a:solidFill>
                            <a:schemeClr val="dk1"/>
                          </a:solidFill>
                          <a:latin typeface="Times New Roman" panose="02020603050405020304" pitchFamily="18" charset="0"/>
                          <a:cs typeface="Times New Roman" panose="02020603050405020304" pitchFamily="18" charset="0"/>
                        </a:rPr>
                        <a:t>Preimplantation genetic testing for aneuploidies	</a:t>
                      </a:r>
                    </a:p>
                    <a:p>
                      <a:pPr marL="285750" indent="-285750">
                        <a:buFont typeface="Wingdings" panose="05000000000000000000" pitchFamily="2" charset="2"/>
                        <a:buChar char="§"/>
                      </a:pPr>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285750" indent="-285750">
                        <a:buFont typeface="Wingdings" panose="05000000000000000000" pitchFamily="2" charset="2"/>
                        <a:buChar char="Ø"/>
                      </a:pPr>
                      <a:r>
                        <a:rPr lang="en-US" sz="1800" b="0" u="none" strike="noStrike" kern="1200" baseline="0" dirty="0">
                          <a:solidFill>
                            <a:schemeClr val="dk1"/>
                          </a:solidFill>
                          <a:latin typeface="Times New Roman" panose="02020603050405020304" pitchFamily="18" charset="0"/>
                          <a:cs typeface="Times New Roman" panose="02020603050405020304" pitchFamily="18" charset="0"/>
                        </a:rPr>
                        <a:t>Ultrasound guided embryo transfer</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pPr marL="285750" indent="-285750">
                        <a:buFont typeface="Wingdings" panose="05000000000000000000" pitchFamily="2" charset="2"/>
                        <a:buChar char="Ø"/>
                      </a:pPr>
                      <a:r>
                        <a:rPr lang="en-US" sz="1800" b="0" u="none" strike="noStrike" kern="1200" baseline="0" dirty="0">
                          <a:solidFill>
                            <a:schemeClr val="dk1"/>
                          </a:solidFill>
                          <a:latin typeface="Times New Roman" panose="02020603050405020304" pitchFamily="18" charset="0"/>
                          <a:cs typeface="Times New Roman" panose="02020603050405020304" pitchFamily="18" charset="0"/>
                        </a:rPr>
                        <a:t>Salpingectomy for hydrosalpinx</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22487231"/>
                  </a:ext>
                </a:extLst>
              </a:tr>
              <a:tr h="492564">
                <a:tc>
                  <a:txBody>
                    <a:bodyPr/>
                    <a:lstStyle/>
                    <a:p>
                      <a:pPr marL="285750" indent="-285750">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Optimization of lifestyle  factors</a:t>
                      </a:r>
                    </a:p>
                  </a:txBody>
                  <a:tcPr>
                    <a:lnR w="12700" cap="flat" cmpd="sng" algn="ctr">
                      <a:solidFill>
                        <a:schemeClr val="tx1"/>
                      </a:solidFill>
                      <a:prstDash val="solid"/>
                      <a:round/>
                      <a:headEnd type="none" w="med" len="med"/>
                      <a:tailEnd type="none" w="med" len="med"/>
                    </a:lnR>
                  </a:tcPr>
                </a:tc>
                <a:tc>
                  <a:txBody>
                    <a:bodyPr/>
                    <a:lstStyle/>
                    <a:p>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285750" indent="-285750">
                        <a:buFont typeface="Wingdings" panose="05000000000000000000" pitchFamily="2" charset="2"/>
                        <a:buChar char="Ø"/>
                      </a:pPr>
                      <a:r>
                        <a:rPr lang="en-US" sz="1800" b="0" u="none" strike="noStrike" kern="1200" baseline="0" dirty="0">
                          <a:solidFill>
                            <a:schemeClr val="dk1"/>
                          </a:solidFill>
                          <a:latin typeface="Times New Roman" panose="02020603050405020304" pitchFamily="18" charset="0"/>
                          <a:cs typeface="Times New Roman" panose="02020603050405020304" pitchFamily="18" charset="0"/>
                        </a:rPr>
                        <a:t>Full bladder at embryo transfer</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pPr marL="285750" indent="-285750">
                        <a:buFont typeface="Wingdings" panose="05000000000000000000" pitchFamily="2" charset="2"/>
                        <a:buChar char="Ø"/>
                      </a:pPr>
                      <a:r>
                        <a:rPr lang="en-US" sz="1800" b="0" u="none" strike="noStrike" kern="1200" baseline="0" dirty="0">
                          <a:solidFill>
                            <a:schemeClr val="dk1"/>
                          </a:solidFill>
                          <a:latin typeface="Times New Roman" panose="02020603050405020304" pitchFamily="18" charset="0"/>
                          <a:cs typeface="Times New Roman" panose="02020603050405020304" pitchFamily="18" charset="0"/>
                        </a:rPr>
                        <a:t>Treatment for subclinical hypothyroidism</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760098683"/>
                  </a:ext>
                </a:extLst>
              </a:tr>
              <a:tr h="492564">
                <a:tc>
                  <a:txBody>
                    <a:bodyPr/>
                    <a:lstStyle/>
                    <a:p>
                      <a:endParaRPr lang="en-US"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tc>
                  <a:txBody>
                    <a:bodyPr/>
                    <a:lstStyle/>
                    <a:p>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285750" indent="-285750">
                        <a:buFont typeface="Wingdings" panose="05000000000000000000" pitchFamily="2" charset="2"/>
                        <a:buChar char="Ø"/>
                      </a:pPr>
                      <a:r>
                        <a:rPr lang="en-US" sz="1800" b="0" u="none" strike="noStrike" kern="1200" baseline="0" dirty="0">
                          <a:solidFill>
                            <a:schemeClr val="dk1"/>
                          </a:solidFill>
                          <a:latin typeface="Times New Roman" panose="02020603050405020304" pitchFamily="18" charset="0"/>
                          <a:cs typeface="Times New Roman" panose="02020603050405020304" pitchFamily="18" charset="0"/>
                        </a:rPr>
                        <a:t>genetic counselling</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800" b="0" u="none" strike="noStrike" kern="1200" baseline="0" dirty="0">
                          <a:solidFill>
                            <a:schemeClr val="dk1"/>
                          </a:solidFill>
                          <a:latin typeface="Times New Roman" panose="02020603050405020304" pitchFamily="18" charset="0"/>
                          <a:cs typeface="Times New Roman" panose="02020603050405020304" pitchFamily="18" charset="0"/>
                        </a:rPr>
                        <a:t>Endometrial polypectomy</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800950135"/>
                  </a:ext>
                </a:extLst>
              </a:tr>
            </a:tbl>
          </a:graphicData>
        </a:graphic>
      </p:graphicFrame>
      <p:pic>
        <p:nvPicPr>
          <p:cNvPr id="3" name="Picture 2" descr="Logo-shirazfertilitycenter-500-500">
            <a:extLst>
              <a:ext uri="{FF2B5EF4-FFF2-40B4-BE49-F238E27FC236}">
                <a16:creationId xmlns:a16="http://schemas.microsoft.com/office/drawing/2014/main" id="{9FB22F1A-EC5E-5471-D11D-E5E9C08DDED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414" r="17232"/>
          <a:stretch/>
        </p:blipFill>
        <p:spPr bwMode="auto">
          <a:xfrm>
            <a:off x="10928876" y="153473"/>
            <a:ext cx="1020000" cy="1537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42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E3B68-7094-774E-7015-21FB21C46ABD}"/>
              </a:ext>
            </a:extLst>
          </p:cNvPr>
          <p:cNvSpPr>
            <a:spLocks noGrp="1"/>
          </p:cNvSpPr>
          <p:nvPr>
            <p:ph type="title"/>
          </p:nvPr>
        </p:nvSpPr>
        <p:spPr/>
        <p:txBody>
          <a:bodyPr/>
          <a:lstStyle/>
          <a:p>
            <a:endParaRPr lang="en-US"/>
          </a:p>
        </p:txBody>
      </p:sp>
      <p:pic>
        <p:nvPicPr>
          <p:cNvPr id="5" name="Picture 4" descr="A card with a thank you message">
            <a:extLst>
              <a:ext uri="{FF2B5EF4-FFF2-40B4-BE49-F238E27FC236}">
                <a16:creationId xmlns:a16="http://schemas.microsoft.com/office/drawing/2014/main" id="{DEB1DC3D-4EDE-1E0B-07C9-A6994563EE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56" y="0"/>
            <a:ext cx="12256656" cy="6705599"/>
          </a:xfrm>
          <a:prstGeom prst="rect">
            <a:avLst/>
          </a:prstGeom>
        </p:spPr>
      </p:pic>
    </p:spTree>
    <p:extLst>
      <p:ext uri="{BB962C8B-B14F-4D97-AF65-F5344CB8AC3E}">
        <p14:creationId xmlns:p14="http://schemas.microsoft.com/office/powerpoint/2010/main" val="4269341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LASTOCYSTS | George Nikolopoulos">
            <a:extLst>
              <a:ext uri="{FF2B5EF4-FFF2-40B4-BE49-F238E27FC236}">
                <a16:creationId xmlns:a16="http://schemas.microsoft.com/office/drawing/2014/main" id="{92BCD868-D290-2F8F-81CA-C3868EE36135}"/>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r="-2" b="15775"/>
          <a:stretch/>
        </p:blipFill>
        <p:spPr bwMode="auto">
          <a:xfrm>
            <a:off x="0" y="0"/>
            <a:ext cx="12198588" cy="6858000"/>
          </a:xfrm>
          <a:prstGeom prst="rect">
            <a:avLst/>
          </a:prstGeom>
          <a:noFill/>
          <a:effectLst>
            <a:outerShdw blurRad="50800" dist="50800" dir="5400000" sx="183000" sy="183000" algn="ctr" rotWithShape="0">
              <a:srgbClr val="000000">
                <a:alpha val="0"/>
              </a:srgbClr>
            </a:outerShdw>
          </a:effectLst>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CAB7BFF5-11F9-0F70-85A8-993916CD75DE}"/>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Times New Roman" panose="02020603050405020304" pitchFamily="18" charset="0"/>
                <a:cs typeface="Times New Roman" panose="02020603050405020304" pitchFamily="18" charset="0"/>
              </a:rPr>
              <a:t>Defining RIF in ART (Eshre 2023)</a:t>
            </a:r>
          </a:p>
        </p:txBody>
      </p:sp>
      <p:sp>
        <p:nvSpPr>
          <p:cNvPr id="11" name="Content Placeholder 2">
            <a:extLst>
              <a:ext uri="{FF2B5EF4-FFF2-40B4-BE49-F238E27FC236}">
                <a16:creationId xmlns:a16="http://schemas.microsoft.com/office/drawing/2014/main" id="{096E6F9F-C1CB-19D2-5058-3D70DC33FE9A}"/>
              </a:ext>
            </a:extLst>
          </p:cNvPr>
          <p:cNvSpPr txBox="1">
            <a:spLocks/>
          </p:cNvSpPr>
          <p:nvPr/>
        </p:nvSpPr>
        <p:spPr>
          <a:xfrm>
            <a:off x="990600" y="1978025"/>
            <a:ext cx="1030547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In the population:</a:t>
            </a:r>
          </a:p>
          <a:p>
            <a:pPr lvl="1">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T</a:t>
            </a:r>
            <a:r>
              <a:rPr lang="en-US" sz="1800" b="0" i="0" u="none" strike="noStrike" baseline="0" dirty="0">
                <a:latin typeface="Times New Roman" panose="02020603050405020304" pitchFamily="18" charset="0"/>
                <a:cs typeface="Times New Roman" panose="02020603050405020304" pitchFamily="18" charset="0"/>
              </a:rPr>
              <a:t>ransfer of embryos considered to be viable has failed to result in a positive pregnancy test sufficiently often in a specific patient to warrant consideration of further investigations and/or interventions.</a:t>
            </a:r>
          </a:p>
          <a:p>
            <a:pPr algn="l">
              <a:buFont typeface="Wingdings" panose="05000000000000000000" pitchFamily="2" charset="2"/>
              <a:buChar char="q"/>
            </a:pPr>
            <a:endParaRPr lang="en-US" sz="3200" dirty="0">
              <a:latin typeface="Times New Roman" panose="02020603050405020304" pitchFamily="18" charset="0"/>
              <a:cs typeface="Times New Roman" panose="02020603050405020304" pitchFamily="18" charset="0"/>
            </a:endParaRPr>
          </a:p>
          <a:p>
            <a:pPr algn="l">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In the individual:</a:t>
            </a:r>
          </a:p>
          <a:p>
            <a:pPr lvl="1">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D</a:t>
            </a:r>
            <a:r>
              <a:rPr lang="en-US" sz="1800" b="0" i="0" u="none" strike="noStrike" baseline="0" dirty="0">
                <a:latin typeface="Times New Roman" panose="02020603050405020304" pitchFamily="18" charset="0"/>
                <a:cs typeface="Times New Roman" panose="02020603050405020304" pitchFamily="18" charset="0"/>
              </a:rPr>
              <a:t>etermination of what cumulative chance they have had to conceive thus far. </a:t>
            </a:r>
          </a:p>
          <a:p>
            <a:pPr lvl="1">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The recommended threshold for the cumulative predicted chance of implantation to identify RIF to initiate further investigation is </a:t>
            </a:r>
            <a:r>
              <a:rPr lang="en-US" sz="1800" b="1" i="0" u="none" strike="noStrike" baseline="0" dirty="0">
                <a:latin typeface="Times New Roman" panose="02020603050405020304" pitchFamily="18" charset="0"/>
                <a:cs typeface="Times New Roman" panose="02020603050405020304" pitchFamily="18" charset="0"/>
              </a:rPr>
              <a:t>60%.</a:t>
            </a:r>
          </a:p>
          <a:p>
            <a:pPr lvl="1">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If this is greater than an agreed threshold, </a:t>
            </a:r>
            <a:r>
              <a:rPr lang="en-US" sz="1800" b="0" i="0" u="sng" strike="noStrike" baseline="0" dirty="0">
                <a:latin typeface="Times New Roman" panose="02020603050405020304" pitchFamily="18" charset="0"/>
                <a:cs typeface="Times New Roman" panose="02020603050405020304" pitchFamily="18" charset="0"/>
              </a:rPr>
              <a:t>but no positive pregnancy test </a:t>
            </a:r>
            <a:r>
              <a:rPr lang="en-US" sz="1800" b="0" i="0" u="none" strike="noStrike" baseline="0" dirty="0">
                <a:latin typeface="Times New Roman" panose="02020603050405020304" pitchFamily="18" charset="0"/>
                <a:cs typeface="Times New Roman" panose="02020603050405020304" pitchFamily="18" charset="0"/>
              </a:rPr>
              <a:t>has been achieved, then action may be indicated.</a:t>
            </a:r>
          </a:p>
        </p:txBody>
      </p:sp>
      <p:pic>
        <p:nvPicPr>
          <p:cNvPr id="2" name="Picture 2" descr="Logo-shirazfertilitycenter-500-500">
            <a:extLst>
              <a:ext uri="{FF2B5EF4-FFF2-40B4-BE49-F238E27FC236}">
                <a16:creationId xmlns:a16="http://schemas.microsoft.com/office/drawing/2014/main" id="{080D6638-4E31-C991-DCA3-74DAAFB20C3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414" r="17232"/>
          <a:stretch/>
        </p:blipFill>
        <p:spPr bwMode="auto">
          <a:xfrm>
            <a:off x="10738217" y="153473"/>
            <a:ext cx="1210659" cy="1824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2399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BLASTOCYSTS | George Nikolopoulos">
            <a:extLst>
              <a:ext uri="{FF2B5EF4-FFF2-40B4-BE49-F238E27FC236}">
                <a16:creationId xmlns:a16="http://schemas.microsoft.com/office/drawing/2014/main" id="{7F517167-5178-57DD-21DD-55076034E304}"/>
              </a:ext>
            </a:extLst>
          </p:cNvPr>
          <p:cNvPicPr>
            <a:picLocks noGrp="1" noChangeAspect="1" noChangeArrowheads="1"/>
          </p:cNvPicPr>
          <p:nvPr>
            <p:ph idx="1"/>
          </p:nvPr>
        </p:nvPicPr>
        <p:blipFill rotWithShape="1">
          <a:blip r:embed="rId2">
            <a:alphaModFix amt="20000"/>
            <a:extLst>
              <a:ext uri="{28A0092B-C50C-407E-A947-70E740481C1C}">
                <a14:useLocalDpi xmlns:a14="http://schemas.microsoft.com/office/drawing/2010/main" val="0"/>
              </a:ext>
            </a:extLst>
          </a:blip>
          <a:srcRect r="-2" b="15775"/>
          <a:stretch/>
        </p:blipFill>
        <p:spPr bwMode="auto">
          <a:xfrm>
            <a:off x="-6588" y="0"/>
            <a:ext cx="12198588" cy="6858000"/>
          </a:xfrm>
          <a:prstGeom prst="rect">
            <a:avLst/>
          </a:prstGeom>
          <a:noFill/>
          <a:effectLst>
            <a:outerShdw blurRad="50800" dist="50800" dir="5400000" sx="183000" sy="183000" algn="ctr" rotWithShape="0">
              <a:srgbClr val="000000">
                <a:alpha val="0"/>
              </a:srgbClr>
            </a:outerShdw>
          </a:effectLst>
          <a:extLst>
            <a:ext uri="{909E8E84-426E-40DD-AFC4-6F175D3DCCD1}">
              <a14:hiddenFill xmlns:a14="http://schemas.microsoft.com/office/drawing/2010/main">
                <a:solidFill>
                  <a:srgbClr val="FFFFFF"/>
                </a:solidFill>
              </a14:hiddenFill>
            </a:ext>
          </a:extLst>
        </p:spPr>
      </p:pic>
      <p:sp>
        <p:nvSpPr>
          <p:cNvPr id="2055" name="Rectangle 2054">
            <a:extLst>
              <a:ext uri="{FF2B5EF4-FFF2-40B4-BE49-F238E27FC236}">
                <a16:creationId xmlns:a16="http://schemas.microsoft.com/office/drawing/2014/main" id="{FE29D509-65D8-0297-0BE0-870D888D4A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344662" y="-986973"/>
            <a:ext cx="3512260" cy="12201589"/>
          </a:xfrm>
          <a:prstGeom prst="rect">
            <a:avLst/>
          </a:prstGeom>
          <a:gradFill flip="none" rotWithShape="1">
            <a:gsLst>
              <a:gs pos="10000">
                <a:srgbClr val="000000">
                  <a:alpha val="0"/>
                </a:srgbClr>
              </a:gs>
              <a:gs pos="55000">
                <a:srgbClr val="000000">
                  <a:alpha val="25000"/>
                </a:srgbClr>
              </a:gs>
              <a:gs pos="100000">
                <a:srgbClr val="000000">
                  <a:alpha val="6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57" name="Straight Connector 2056">
            <a:extLst>
              <a:ext uri="{FF2B5EF4-FFF2-40B4-BE49-F238E27FC236}">
                <a16:creationId xmlns:a16="http://schemas.microsoft.com/office/drawing/2014/main" id="{08671CFF-13CE-4046-6B91-44F30DCCF2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5966048"/>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C99EF3E4-90D8-2ED8-FD41-685A52876CD3}"/>
              </a:ext>
            </a:extLst>
          </p:cNvPr>
          <p:cNvSpPr>
            <a:spLocks noGrp="1"/>
          </p:cNvSpPr>
          <p:nvPr>
            <p:ph type="title"/>
          </p:nvPr>
        </p:nvSpPr>
        <p:spPr>
          <a:xfrm>
            <a:off x="838200" y="365125"/>
            <a:ext cx="10515600" cy="1325563"/>
          </a:xfrm>
        </p:spPr>
        <p:txBody>
          <a:bodyPr/>
          <a:lstStyle/>
          <a:p>
            <a:r>
              <a:rPr lang="en-US" b="1" dirty="0">
                <a:latin typeface="Times New Roman" panose="02020603050405020304" pitchFamily="18" charset="0"/>
                <a:cs typeface="Times New Roman" panose="02020603050405020304" pitchFamily="18" charset="0"/>
              </a:rPr>
              <a:t>Implantation Failure</a:t>
            </a:r>
          </a:p>
        </p:txBody>
      </p:sp>
      <p:sp>
        <p:nvSpPr>
          <p:cNvPr id="5" name="Content Placeholder 2">
            <a:extLst>
              <a:ext uri="{FF2B5EF4-FFF2-40B4-BE49-F238E27FC236}">
                <a16:creationId xmlns:a16="http://schemas.microsoft.com/office/drawing/2014/main" id="{1E64035D-190B-B42A-206A-CE47D8828E60}"/>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Female-related factors:</a:t>
            </a:r>
          </a:p>
          <a:p>
            <a:pPr lvl="1">
              <a:spcBef>
                <a:spcPts val="600"/>
              </a:spcBef>
              <a:spcAft>
                <a:spcPts val="600"/>
              </a:spcAft>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Age, hormonal levels, endometrial and uterine status, and underlying conditions</a:t>
            </a:r>
          </a:p>
          <a:p>
            <a:pPr>
              <a:spcBef>
                <a:spcPts val="600"/>
              </a:spcBef>
              <a:spcAft>
                <a:spcPts val="600"/>
              </a:spcAft>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Embryo-related factors:</a:t>
            </a:r>
          </a:p>
          <a:p>
            <a:pPr lvl="1">
              <a:spcBef>
                <a:spcPts val="600"/>
              </a:spcBef>
              <a:spcAft>
                <a:spcPts val="600"/>
              </a:spcAft>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Embryonic cleavage speed, euploidy, and previous implantations of sibling embryos</a:t>
            </a:r>
          </a:p>
          <a:p>
            <a:pPr>
              <a:spcBef>
                <a:spcPts val="600"/>
              </a:spcBef>
              <a:spcAft>
                <a:spcPts val="600"/>
              </a:spcAft>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Male factors: </a:t>
            </a:r>
          </a:p>
          <a:p>
            <a:pPr lvl="1">
              <a:spcBef>
                <a:spcPts val="600"/>
              </a:spcBef>
              <a:spcAft>
                <a:spcPts val="600"/>
              </a:spcAft>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Genetic disorders</a:t>
            </a:r>
          </a:p>
          <a:p>
            <a:pPr>
              <a:spcBef>
                <a:spcPts val="600"/>
              </a:spcBef>
              <a:spcAft>
                <a:spcPts val="600"/>
              </a:spcAft>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External factors:</a:t>
            </a:r>
          </a:p>
          <a:p>
            <a:pPr lvl="1">
              <a:spcBef>
                <a:spcPts val="600"/>
              </a:spcBef>
              <a:spcAft>
                <a:spcPts val="600"/>
              </a:spcAft>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The performance of the laboratory and clinic</a:t>
            </a:r>
          </a:p>
          <a:p>
            <a:pPr lvl="1">
              <a:spcBef>
                <a:spcPts val="600"/>
              </a:spcBef>
              <a:spcAft>
                <a:spcPts val="600"/>
              </a:spcAft>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Transfer policies</a:t>
            </a:r>
          </a:p>
          <a:p>
            <a:pPr lvl="1">
              <a:spcBef>
                <a:spcPts val="600"/>
              </a:spcBef>
              <a:spcAft>
                <a:spcPts val="600"/>
              </a:spcAft>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Legal restrictions</a:t>
            </a:r>
            <a:endParaRPr lang="en-US" sz="2800" dirty="0">
              <a:latin typeface="Times New Roman" panose="02020603050405020304" pitchFamily="18" charset="0"/>
              <a:cs typeface="Times New Roman" panose="02020603050405020304" pitchFamily="18" charset="0"/>
            </a:endParaRPr>
          </a:p>
        </p:txBody>
      </p:sp>
      <p:pic>
        <p:nvPicPr>
          <p:cNvPr id="2" name="Picture 2" descr="Logo-shirazfertilitycenter-500-500">
            <a:extLst>
              <a:ext uri="{FF2B5EF4-FFF2-40B4-BE49-F238E27FC236}">
                <a16:creationId xmlns:a16="http://schemas.microsoft.com/office/drawing/2014/main" id="{22BD03F1-4233-D7EF-C0DE-29F7DBCD6E2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414" r="17232"/>
          <a:stretch/>
        </p:blipFill>
        <p:spPr bwMode="auto">
          <a:xfrm>
            <a:off x="10738217" y="153473"/>
            <a:ext cx="1210659" cy="1824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4057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6C34FFC-665E-70F1-05E9-CBA179C0DD85}"/>
              </a:ext>
            </a:extLst>
          </p:cNvPr>
          <p:cNvSpPr>
            <a:spLocks noGrp="1"/>
          </p:cNvSpPr>
          <p:nvPr>
            <p:ph type="title"/>
          </p:nvPr>
        </p:nvSpPr>
        <p:spPr>
          <a:xfrm>
            <a:off x="1137034" y="609597"/>
            <a:ext cx="9392421" cy="1330841"/>
          </a:xfrm>
        </p:spPr>
        <p:txBody>
          <a:bodyPr>
            <a:normAutofit/>
          </a:bodyPr>
          <a:lstStyle/>
          <a:p>
            <a:r>
              <a:rPr lang="en-US" b="1" dirty="0">
                <a:latin typeface="Times New Roman" panose="02020603050405020304" pitchFamily="18" charset="0"/>
                <a:cs typeface="Times New Roman" panose="02020603050405020304" pitchFamily="18" charset="0"/>
              </a:rPr>
              <a:t>What is a GOOD Embryo?</a:t>
            </a:r>
          </a:p>
        </p:txBody>
      </p:sp>
      <p:sp>
        <p:nvSpPr>
          <p:cNvPr id="3" name="Content Placeholder 2">
            <a:extLst>
              <a:ext uri="{FF2B5EF4-FFF2-40B4-BE49-F238E27FC236}">
                <a16:creationId xmlns:a16="http://schemas.microsoft.com/office/drawing/2014/main" id="{7D05443C-0E35-6525-C0F2-0B77115E08F3}"/>
              </a:ext>
            </a:extLst>
          </p:cNvPr>
          <p:cNvSpPr>
            <a:spLocks noGrp="1"/>
          </p:cNvSpPr>
          <p:nvPr>
            <p:ph idx="1"/>
          </p:nvPr>
        </p:nvSpPr>
        <p:spPr>
          <a:xfrm>
            <a:off x="818606" y="2159726"/>
            <a:ext cx="5277394" cy="3956409"/>
          </a:xfrm>
        </p:spPr>
        <p:txBody>
          <a:bodyPr>
            <a:normAutofit/>
          </a:bodyPr>
          <a:lstStyle/>
          <a:p>
            <a:r>
              <a:rPr lang="en-US" sz="2400" b="1" dirty="0">
                <a:highlight>
                  <a:srgbClr val="FFFF00"/>
                </a:highlight>
                <a:latin typeface="Times New Roman" panose="02020603050405020304" pitchFamily="18" charset="0"/>
                <a:cs typeface="Times New Roman" panose="02020603050405020304" pitchFamily="18" charset="0"/>
              </a:rPr>
              <a:t>Embryo selection methods:</a:t>
            </a:r>
          </a:p>
          <a:p>
            <a:endParaRPr lang="en-US" sz="2000" b="1" dirty="0">
              <a:highlight>
                <a:srgbClr val="FFFF00"/>
              </a:highlight>
              <a:latin typeface="Times New Roman" panose="02020603050405020304" pitchFamily="18" charset="0"/>
              <a:cs typeface="Times New Roman" panose="02020603050405020304" pitchFamily="18" charset="0"/>
            </a:endParaRPr>
          </a:p>
          <a:p>
            <a:pPr lvl="1"/>
            <a:r>
              <a:rPr lang="en-US" sz="2000" b="1" dirty="0">
                <a:latin typeface="Times New Roman" panose="02020603050405020304" pitchFamily="18" charset="0"/>
                <a:cs typeface="Times New Roman" panose="02020603050405020304" pitchFamily="18" charset="0"/>
              </a:rPr>
              <a:t> Non-invasive:</a:t>
            </a:r>
          </a:p>
          <a:p>
            <a:pPr lvl="2"/>
            <a:r>
              <a:rPr lang="en-US" dirty="0">
                <a:latin typeface="Times New Roman" panose="02020603050405020304" pitchFamily="18" charset="0"/>
                <a:cs typeface="Times New Roman" panose="02020603050405020304" pitchFamily="18" charset="0"/>
              </a:rPr>
              <a:t>Conventional grading system</a:t>
            </a:r>
          </a:p>
          <a:p>
            <a:pPr lvl="2"/>
            <a:r>
              <a:rPr lang="en-US" dirty="0">
                <a:latin typeface="Times New Roman" panose="02020603050405020304" pitchFamily="18" charset="0"/>
                <a:cs typeface="Times New Roman" panose="02020603050405020304" pitchFamily="18" charset="0"/>
              </a:rPr>
              <a:t>Time lapse technology</a:t>
            </a:r>
          </a:p>
          <a:p>
            <a:pPr lvl="2"/>
            <a:r>
              <a:rPr lang="en-US" dirty="0">
                <a:latin typeface="Times New Roman" panose="02020603050405020304" pitchFamily="18" charset="0"/>
                <a:cs typeface="Times New Roman" panose="02020603050405020304" pitchFamily="18" charset="0"/>
              </a:rPr>
              <a:t>Spent culture media analysis (</a:t>
            </a:r>
            <a:r>
              <a:rPr lang="en-US" sz="1800" b="0" i="0" u="none" strike="noStrike" baseline="0" dirty="0">
                <a:solidFill>
                  <a:srgbClr val="000000"/>
                </a:solidFill>
                <a:latin typeface="Times New Roman" panose="02020603050405020304" pitchFamily="18" charset="0"/>
                <a:cs typeface="Times New Roman" panose="02020603050405020304" pitchFamily="18" charset="0"/>
              </a:rPr>
              <a:t>analysis of embryo physiology and function)</a:t>
            </a:r>
            <a:endParaRPr lang="en-US" dirty="0">
              <a:latin typeface="Times New Roman" panose="02020603050405020304" pitchFamily="18" charset="0"/>
              <a:cs typeface="Times New Roman" panose="02020603050405020304" pitchFamily="18" charset="0"/>
            </a:endParaRPr>
          </a:p>
          <a:p>
            <a:pPr lvl="2"/>
            <a:endParaRPr lang="en-US" dirty="0">
              <a:latin typeface="Times New Roman" panose="02020603050405020304" pitchFamily="18" charset="0"/>
              <a:cs typeface="Times New Roman" panose="02020603050405020304" pitchFamily="18" charset="0"/>
            </a:endParaRPr>
          </a:p>
          <a:p>
            <a:pPr lvl="1"/>
            <a:r>
              <a:rPr lang="en-US" sz="2000" b="1" dirty="0">
                <a:latin typeface="Times New Roman" panose="02020603050405020304" pitchFamily="18" charset="0"/>
                <a:cs typeface="Times New Roman" panose="02020603050405020304" pitchFamily="18" charset="0"/>
              </a:rPr>
              <a:t>Invasive:</a:t>
            </a:r>
          </a:p>
          <a:p>
            <a:pPr lvl="2"/>
            <a:r>
              <a:rPr lang="en-US" dirty="0">
                <a:latin typeface="Times New Roman" panose="02020603050405020304" pitchFamily="18" charset="0"/>
                <a:cs typeface="Times New Roman" panose="02020603050405020304" pitchFamily="18" charset="0"/>
              </a:rPr>
              <a:t>Embryo biopsy &amp; PGT</a:t>
            </a:r>
          </a:p>
          <a:p>
            <a:endParaRPr lang="en-US" sz="2000" dirty="0">
              <a:latin typeface="Times New Roman" panose="02020603050405020304" pitchFamily="18" charset="0"/>
              <a:cs typeface="Times New Roman" panose="02020603050405020304" pitchFamily="18" charset="0"/>
            </a:endParaRPr>
          </a:p>
        </p:txBody>
      </p:sp>
      <p:pic>
        <p:nvPicPr>
          <p:cNvPr id="5" name="Picture 4" descr="A group of cells under microscope&#10;&#10;Description automatically generated">
            <a:extLst>
              <a:ext uri="{FF2B5EF4-FFF2-40B4-BE49-F238E27FC236}">
                <a16:creationId xmlns:a16="http://schemas.microsoft.com/office/drawing/2014/main" id="{46430EF2-5F5B-261A-8AD2-00BD3459BA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9367" y="2273168"/>
            <a:ext cx="4788505" cy="3579406"/>
          </a:xfrm>
          <a:prstGeom prst="rect">
            <a:avLst/>
          </a:prstGeom>
        </p:spPr>
      </p:pic>
      <p:sp>
        <p:nvSpPr>
          <p:cNvPr id="20" name="Freeform: Shape 19">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2" descr="Logo-shirazfertilitycenter-500-500">
            <a:extLst>
              <a:ext uri="{FF2B5EF4-FFF2-40B4-BE49-F238E27FC236}">
                <a16:creationId xmlns:a16="http://schemas.microsoft.com/office/drawing/2014/main" id="{92A6D56C-2B0B-1D65-520D-14053D6536D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414" r="17232"/>
          <a:stretch/>
        </p:blipFill>
        <p:spPr bwMode="auto">
          <a:xfrm>
            <a:off x="10738217" y="153473"/>
            <a:ext cx="1210659" cy="1824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3561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38042-3077-FF81-2CDC-725E1E8436E1}"/>
              </a:ext>
            </a:extLst>
          </p:cNvPr>
          <p:cNvSpPr>
            <a:spLocks noGrp="1"/>
          </p:cNvSpPr>
          <p:nvPr>
            <p:ph type="title"/>
          </p:nvPr>
        </p:nvSpPr>
        <p:spPr/>
        <p:txBody>
          <a:bodyPr>
            <a:normAutofit/>
          </a:bodyPr>
          <a:lstStyle/>
          <a:p>
            <a:pPr lvl="2"/>
            <a:r>
              <a:rPr lang="en-US" sz="3200" b="1" dirty="0">
                <a:latin typeface="Times New Roman" panose="02020603050405020304" pitchFamily="18" charset="0"/>
                <a:cs typeface="Times New Roman" panose="02020603050405020304" pitchFamily="18" charset="0"/>
              </a:rPr>
              <a:t>Conventional grading system</a:t>
            </a:r>
          </a:p>
        </p:txBody>
      </p:sp>
      <p:graphicFrame>
        <p:nvGraphicFramePr>
          <p:cNvPr id="11" name="Content Placeholder 2">
            <a:extLst>
              <a:ext uri="{FF2B5EF4-FFF2-40B4-BE49-F238E27FC236}">
                <a16:creationId xmlns:a16="http://schemas.microsoft.com/office/drawing/2014/main" id="{783998EB-3C96-84F5-CFAC-7FFA2B82C73F}"/>
              </a:ext>
            </a:extLst>
          </p:cNvPr>
          <p:cNvGraphicFramePr>
            <a:graphicFrameLocks noGrp="1"/>
          </p:cNvGraphicFramePr>
          <p:nvPr>
            <p:ph idx="1"/>
            <p:extLst>
              <p:ext uri="{D42A27DB-BD31-4B8C-83A1-F6EECF244321}">
                <p14:modId xmlns:p14="http://schemas.microsoft.com/office/powerpoint/2010/main" val="3431778007"/>
              </p:ext>
            </p:extLst>
          </p:nvPr>
        </p:nvGraphicFramePr>
        <p:xfrm>
          <a:off x="534616" y="1493659"/>
          <a:ext cx="6466548" cy="34483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4F68A1D6-3DDF-1A77-28F9-4C51F878CF38}"/>
              </a:ext>
            </a:extLst>
          </p:cNvPr>
          <p:cNvPicPr>
            <a:picLocks noChangeAspect="1"/>
          </p:cNvPicPr>
          <p:nvPr/>
        </p:nvPicPr>
        <p:blipFill>
          <a:blip r:embed="rId8"/>
          <a:stretch>
            <a:fillRect/>
          </a:stretch>
        </p:blipFill>
        <p:spPr>
          <a:xfrm>
            <a:off x="7912712" y="510136"/>
            <a:ext cx="2673713" cy="2784408"/>
          </a:xfrm>
          <a:prstGeom prst="rect">
            <a:avLst/>
          </a:prstGeom>
        </p:spPr>
      </p:pic>
      <p:pic>
        <p:nvPicPr>
          <p:cNvPr id="7" name="Picture 6">
            <a:extLst>
              <a:ext uri="{FF2B5EF4-FFF2-40B4-BE49-F238E27FC236}">
                <a16:creationId xmlns:a16="http://schemas.microsoft.com/office/drawing/2014/main" id="{6873AE00-17AC-53D5-4EF5-CDA3150E08CA}"/>
              </a:ext>
            </a:extLst>
          </p:cNvPr>
          <p:cNvPicPr>
            <a:picLocks noChangeAspect="1"/>
          </p:cNvPicPr>
          <p:nvPr/>
        </p:nvPicPr>
        <p:blipFill>
          <a:blip r:embed="rId9"/>
          <a:stretch>
            <a:fillRect/>
          </a:stretch>
        </p:blipFill>
        <p:spPr>
          <a:xfrm>
            <a:off x="7912712" y="3740667"/>
            <a:ext cx="3469169" cy="2607197"/>
          </a:xfrm>
          <a:prstGeom prst="rect">
            <a:avLst/>
          </a:prstGeom>
        </p:spPr>
      </p:pic>
      <p:sp>
        <p:nvSpPr>
          <p:cNvPr id="3" name="TextBox 2">
            <a:extLst>
              <a:ext uri="{FF2B5EF4-FFF2-40B4-BE49-F238E27FC236}">
                <a16:creationId xmlns:a16="http://schemas.microsoft.com/office/drawing/2014/main" id="{C32A850C-8DBD-79A6-AC43-AD0D229E3D05}"/>
              </a:ext>
            </a:extLst>
          </p:cNvPr>
          <p:cNvSpPr txBox="1"/>
          <p:nvPr/>
        </p:nvSpPr>
        <p:spPr>
          <a:xfrm>
            <a:off x="534616" y="5153891"/>
            <a:ext cx="6466548" cy="76944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400" b="1" dirty="0">
                <a:latin typeface="Times New Roman" panose="02020603050405020304" pitchFamily="18" charset="0"/>
                <a:cs typeface="Times New Roman" panose="02020603050405020304" pitchFamily="18" charset="0"/>
              </a:rPr>
              <a:t>Demerits:</a:t>
            </a:r>
          </a:p>
          <a:p>
            <a:r>
              <a:rPr lang="en-US" sz="2000" dirty="0">
                <a:latin typeface="Times New Roman" panose="02020603050405020304" pitchFamily="18" charset="0"/>
                <a:cs typeface="Times New Roman" panose="02020603050405020304" pitchFamily="18" charset="0"/>
              </a:rPr>
              <a:t>Subjective, dynamic, don’t reflect genetic status</a:t>
            </a:r>
          </a:p>
        </p:txBody>
      </p:sp>
      <p:pic>
        <p:nvPicPr>
          <p:cNvPr id="4" name="Picture 2" descr="Logo-shirazfertilitycenter-500-500">
            <a:extLst>
              <a:ext uri="{FF2B5EF4-FFF2-40B4-BE49-F238E27FC236}">
                <a16:creationId xmlns:a16="http://schemas.microsoft.com/office/drawing/2014/main" id="{5A45EE48-E1E5-D7E0-6594-18E543D426CF}"/>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6414" r="17232"/>
          <a:stretch/>
        </p:blipFill>
        <p:spPr bwMode="auto">
          <a:xfrm>
            <a:off x="10738217" y="153473"/>
            <a:ext cx="1210659" cy="1824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2938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CF2F1-6AE2-7FCB-BE8E-ECC4040241DA}"/>
              </a:ext>
            </a:extLst>
          </p:cNvPr>
          <p:cNvSpPr>
            <a:spLocks noGrp="1"/>
          </p:cNvSpPr>
          <p:nvPr>
            <p:ph type="title"/>
          </p:nvPr>
        </p:nvSpPr>
        <p:spPr/>
        <p:txBody>
          <a:bodyPr>
            <a:normAutofit/>
          </a:bodyPr>
          <a:lstStyle/>
          <a:p>
            <a:r>
              <a:rPr lang="en-US" sz="3200" b="1" i="1" u="none" strike="noStrike" baseline="0" dirty="0">
                <a:solidFill>
                  <a:srgbClr val="000000"/>
                </a:solidFill>
                <a:latin typeface="Times New Roman" panose="02020603050405020304" pitchFamily="18" charset="0"/>
                <a:cs typeface="Times New Roman" panose="02020603050405020304" pitchFamily="18" charset="0"/>
              </a:rPr>
              <a:t>Time-Lapse Imaging to Assess Embryo Morphokinesis </a:t>
            </a:r>
            <a:endParaRPr lang="en-US" sz="6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FE917D3-23FA-AD45-7203-644D69351972}"/>
              </a:ext>
            </a:extLst>
          </p:cNvPr>
          <p:cNvSpPr>
            <a:spLocks noGrp="1"/>
          </p:cNvSpPr>
          <p:nvPr>
            <p:ph idx="1"/>
          </p:nvPr>
        </p:nvSpPr>
        <p:spPr>
          <a:xfrm>
            <a:off x="691896" y="1690688"/>
            <a:ext cx="6678168" cy="4351338"/>
          </a:xfrm>
        </p:spPr>
        <p:txBody>
          <a:bodyPr>
            <a:normAutofit/>
          </a:bodyPr>
          <a:lstStyle/>
          <a:p>
            <a:pPr>
              <a:spcBef>
                <a:spcPts val="600"/>
              </a:spcBef>
              <a:spcAft>
                <a:spcPts val="600"/>
              </a:spcAft>
              <a:buFont typeface="Wingdings" panose="05000000000000000000" pitchFamily="2" charset="2"/>
              <a:buChar char="ü"/>
            </a:pPr>
            <a:r>
              <a:rPr lang="en-US" sz="2400" b="1" i="0" u="none" strike="noStrike" baseline="0" dirty="0">
                <a:solidFill>
                  <a:srgbClr val="000000"/>
                </a:solidFill>
                <a:latin typeface="Times New Roman" panose="02020603050405020304" pitchFamily="18" charset="0"/>
                <a:cs typeface="Times New Roman" panose="02020603050405020304" pitchFamily="18" charset="0"/>
              </a:rPr>
              <a:t>Payne et al, 1997.</a:t>
            </a:r>
          </a:p>
          <a:p>
            <a:pPr>
              <a:spcBef>
                <a:spcPts val="600"/>
              </a:spcBef>
              <a:spcAft>
                <a:spcPts val="600"/>
              </a:spcAft>
              <a:buFont typeface="Wingdings" panose="05000000000000000000" pitchFamily="2" charset="2"/>
              <a:buChar char="ü"/>
            </a:pPr>
            <a:r>
              <a:rPr lang="en-US" sz="2400" dirty="0">
                <a:solidFill>
                  <a:srgbClr val="000000"/>
                </a:solidFill>
                <a:latin typeface="Times New Roman" panose="02020603050405020304" pitchFamily="18" charset="0"/>
                <a:cs typeface="Times New Roman" panose="02020603050405020304" pitchFamily="18" charset="0"/>
              </a:rPr>
              <a:t> The main</a:t>
            </a:r>
            <a:r>
              <a:rPr lang="en-US" sz="2400" b="0" i="0" u="none" strike="noStrike" baseline="0" dirty="0">
                <a:solidFill>
                  <a:srgbClr val="000000"/>
                </a:solidFill>
                <a:latin typeface="Times New Roman" panose="02020603050405020304" pitchFamily="18" charset="0"/>
                <a:cs typeface="Times New Roman" panose="02020603050405020304" pitchFamily="18" charset="0"/>
              </a:rPr>
              <a:t> advantages of these systems are</a:t>
            </a:r>
          </a:p>
          <a:p>
            <a:pPr lvl="1">
              <a:spcBef>
                <a:spcPts val="600"/>
              </a:spcBef>
              <a:spcAft>
                <a:spcPts val="600"/>
              </a:spcAft>
              <a:buFont typeface="Wingdings" panose="05000000000000000000" pitchFamily="2" charset="2"/>
              <a:buChar char="ü"/>
            </a:pPr>
            <a:r>
              <a:rPr lang="en-US" sz="1800" dirty="0">
                <a:solidFill>
                  <a:srgbClr val="000000"/>
                </a:solidFill>
                <a:latin typeface="Times New Roman" panose="02020603050405020304" pitchFamily="18" charset="0"/>
                <a:cs typeface="Times New Roman" panose="02020603050405020304" pitchFamily="18" charset="0"/>
              </a:rPr>
              <a:t>I</a:t>
            </a:r>
            <a:r>
              <a:rPr lang="en-US" sz="1800" b="0" i="0" u="none" strike="noStrike" baseline="0" dirty="0">
                <a:solidFill>
                  <a:srgbClr val="000000"/>
                </a:solidFill>
                <a:latin typeface="Times New Roman" panose="02020603050405020304" pitchFamily="18" charset="0"/>
                <a:cs typeface="Times New Roman" panose="02020603050405020304" pitchFamily="18" charset="0"/>
              </a:rPr>
              <a:t>mproved and </a:t>
            </a:r>
            <a:r>
              <a:rPr lang="en-US" sz="1800" b="1" i="0" u="none" strike="noStrike" baseline="0" dirty="0">
                <a:solidFill>
                  <a:srgbClr val="000000"/>
                </a:solidFill>
                <a:latin typeface="Times New Roman" panose="02020603050405020304" pitchFamily="18" charset="0"/>
                <a:cs typeface="Times New Roman" panose="02020603050405020304" pitchFamily="18" charset="0"/>
              </a:rPr>
              <a:t>stable cultural conditions</a:t>
            </a:r>
          </a:p>
          <a:p>
            <a:pPr lvl="1">
              <a:spcBef>
                <a:spcPts val="600"/>
              </a:spcBef>
              <a:spcAft>
                <a:spcPts val="600"/>
              </a:spcAft>
              <a:buFont typeface="Wingdings" panose="05000000000000000000" pitchFamily="2" charset="2"/>
              <a:buChar char="ü"/>
            </a:pPr>
            <a:r>
              <a:rPr lang="en-US" sz="1800" dirty="0">
                <a:solidFill>
                  <a:srgbClr val="000000"/>
                </a:solidFill>
                <a:latin typeface="Times New Roman" panose="02020603050405020304" pitchFamily="18" charset="0"/>
                <a:cs typeface="Times New Roman" panose="02020603050405020304" pitchFamily="18" charset="0"/>
              </a:rPr>
              <a:t>T</a:t>
            </a:r>
            <a:r>
              <a:rPr lang="en-US" sz="1800" b="0" i="0" u="none" strike="noStrike" baseline="0" dirty="0">
                <a:solidFill>
                  <a:srgbClr val="000000"/>
                </a:solidFill>
                <a:latin typeface="Times New Roman" panose="02020603050405020304" pitchFamily="18" charset="0"/>
                <a:cs typeface="Times New Roman" panose="02020603050405020304" pitchFamily="18" charset="0"/>
              </a:rPr>
              <a:t>he determination of objective and </a:t>
            </a:r>
            <a:r>
              <a:rPr lang="en-US" sz="1800" b="1" i="0" u="none" strike="noStrike" baseline="0" dirty="0">
                <a:solidFill>
                  <a:srgbClr val="000000"/>
                </a:solidFill>
                <a:latin typeface="Times New Roman" panose="02020603050405020304" pitchFamily="18" charset="0"/>
                <a:cs typeface="Times New Roman" panose="02020603050405020304" pitchFamily="18" charset="0"/>
              </a:rPr>
              <a:t>accurate markers</a:t>
            </a:r>
            <a:r>
              <a:rPr lang="en-US" sz="1800" b="0" i="0" u="none" strike="noStrike" baseline="0" dirty="0">
                <a:solidFill>
                  <a:srgbClr val="000000"/>
                </a:solidFill>
                <a:latin typeface="Times New Roman" panose="02020603050405020304" pitchFamily="18" charset="0"/>
                <a:cs typeface="Times New Roman" panose="02020603050405020304" pitchFamily="18" charset="0"/>
              </a:rPr>
              <a:t>, both quantitative and qualitative</a:t>
            </a:r>
          </a:p>
          <a:p>
            <a:pPr lvl="1">
              <a:spcBef>
                <a:spcPts val="600"/>
              </a:spcBef>
              <a:spcAft>
                <a:spcPts val="600"/>
              </a:spcAft>
              <a:buFont typeface="Wingdings" panose="05000000000000000000" pitchFamily="2" charset="2"/>
              <a:buChar char="ü"/>
            </a:pPr>
            <a:r>
              <a:rPr lang="en-US" sz="1800" b="0" i="0" u="none" strike="noStrike" baseline="0" dirty="0">
                <a:solidFill>
                  <a:srgbClr val="000000"/>
                </a:solidFill>
                <a:latin typeface="Times New Roman" panose="02020603050405020304" pitchFamily="18" charset="0"/>
                <a:cs typeface="Times New Roman" panose="02020603050405020304" pitchFamily="18" charset="0"/>
              </a:rPr>
              <a:t> </a:t>
            </a:r>
            <a:r>
              <a:rPr lang="en-US" sz="1800" b="1" i="0" u="none" strike="noStrike" baseline="0" dirty="0">
                <a:solidFill>
                  <a:srgbClr val="000000"/>
                </a:solidFill>
                <a:latin typeface="Times New Roman" panose="02020603050405020304" pitchFamily="18" charset="0"/>
                <a:cs typeface="Times New Roman" panose="02020603050405020304" pitchFamily="18" charset="0"/>
              </a:rPr>
              <a:t>Reduced handling and human risk</a:t>
            </a:r>
            <a:r>
              <a:rPr lang="en-US" sz="1800" b="0" i="0" u="none" strike="noStrike" baseline="0" dirty="0">
                <a:solidFill>
                  <a:srgbClr val="000000"/>
                </a:solidFill>
                <a:latin typeface="Times New Roman" panose="02020603050405020304" pitchFamily="18" charset="0"/>
                <a:cs typeface="Times New Roman" panose="02020603050405020304" pitchFamily="18" charset="0"/>
              </a:rPr>
              <a:t>; minimization of culture media, gas, and oil</a:t>
            </a:r>
            <a:endParaRPr lang="en-US" sz="1800" dirty="0">
              <a:solidFill>
                <a:srgbClr val="000000"/>
              </a:solidFill>
              <a:latin typeface="Times New Roman" panose="02020603050405020304" pitchFamily="18" charset="0"/>
              <a:cs typeface="Times New Roman" panose="02020603050405020304" pitchFamily="18" charset="0"/>
            </a:endParaRPr>
          </a:p>
          <a:p>
            <a:pPr lvl="1">
              <a:spcBef>
                <a:spcPts val="600"/>
              </a:spcBef>
              <a:spcAft>
                <a:spcPts val="600"/>
              </a:spcAft>
              <a:buFont typeface="Wingdings" panose="05000000000000000000" pitchFamily="2" charset="2"/>
              <a:buChar char="ü"/>
            </a:pPr>
            <a:r>
              <a:rPr lang="en-US" sz="1800" b="0" i="0" u="none" strike="noStrike" baseline="0" dirty="0">
                <a:solidFill>
                  <a:srgbClr val="000000"/>
                </a:solidFill>
                <a:latin typeface="Times New Roman" panose="02020603050405020304" pitchFamily="18" charset="0"/>
                <a:cs typeface="Times New Roman" panose="02020603050405020304" pitchFamily="18" charset="0"/>
              </a:rPr>
              <a:t>Detection of </a:t>
            </a:r>
            <a:r>
              <a:rPr lang="en-US" sz="1800" b="1" i="0" u="none" strike="noStrike" baseline="0" dirty="0">
                <a:solidFill>
                  <a:srgbClr val="000000"/>
                </a:solidFill>
                <a:latin typeface="Times New Roman" panose="02020603050405020304" pitchFamily="18" charset="0"/>
                <a:cs typeface="Times New Roman" panose="02020603050405020304" pitchFamily="18" charset="0"/>
              </a:rPr>
              <a:t>abnormal events</a:t>
            </a:r>
            <a:r>
              <a:rPr lang="en-US" sz="1800" b="0" i="0" u="none" strike="noStrike" baseline="0" dirty="0">
                <a:solidFill>
                  <a:srgbClr val="000000"/>
                </a:solidFill>
                <a:latin typeface="Times New Roman" panose="02020603050405020304" pitchFamily="18" charset="0"/>
                <a:cs typeface="Times New Roman" panose="02020603050405020304" pitchFamily="18" charset="0"/>
              </a:rPr>
              <a:t> that would normally occur between observations</a:t>
            </a:r>
            <a:endParaRPr lang="en-US" sz="1800" dirty="0">
              <a:solidFill>
                <a:srgbClr val="000000"/>
              </a:solidFill>
              <a:latin typeface="Times New Roman" panose="02020603050405020304" pitchFamily="18" charset="0"/>
              <a:cs typeface="Times New Roman" panose="02020603050405020304" pitchFamily="18" charset="0"/>
            </a:endParaRPr>
          </a:p>
          <a:p>
            <a:pPr lvl="1">
              <a:spcBef>
                <a:spcPts val="600"/>
              </a:spcBef>
              <a:spcAft>
                <a:spcPts val="600"/>
              </a:spcAft>
              <a:buFont typeface="Wingdings" panose="05000000000000000000" pitchFamily="2" charset="2"/>
              <a:buChar char="ü"/>
            </a:pPr>
            <a:r>
              <a:rPr lang="en-US" sz="1800" b="0" i="0" u="sng" strike="noStrike" baseline="0" dirty="0">
                <a:solidFill>
                  <a:srgbClr val="000000"/>
                </a:solidFill>
                <a:latin typeface="Times New Roman" panose="02020603050405020304" pitchFamily="18" charset="0"/>
                <a:cs typeface="Times New Roman" panose="02020603050405020304" pitchFamily="18" charset="0"/>
              </a:rPr>
              <a:t>Reduced inter- and intra-observer variability</a:t>
            </a:r>
            <a:endParaRPr lang="en-US" sz="1800" u="sng" dirty="0">
              <a:solidFill>
                <a:srgbClr val="000000"/>
              </a:solidFill>
              <a:latin typeface="Times New Roman" panose="02020603050405020304" pitchFamily="18" charset="0"/>
              <a:cs typeface="Times New Roman" panose="02020603050405020304" pitchFamily="18" charset="0"/>
            </a:endParaRPr>
          </a:p>
          <a:p>
            <a:pPr lvl="1">
              <a:spcBef>
                <a:spcPts val="600"/>
              </a:spcBef>
              <a:spcAft>
                <a:spcPts val="600"/>
              </a:spcAft>
              <a:buFont typeface="Wingdings" panose="05000000000000000000" pitchFamily="2" charset="2"/>
              <a:buChar char="ü"/>
            </a:pPr>
            <a:r>
              <a:rPr lang="en-US" sz="1800" b="0" i="0" u="none" strike="noStrike" baseline="0" dirty="0">
                <a:solidFill>
                  <a:srgbClr val="000000"/>
                </a:solidFill>
                <a:latin typeface="Times New Roman" panose="02020603050405020304" pitchFamily="18" charset="0"/>
                <a:cs typeface="Times New Roman" panose="02020603050405020304" pitchFamily="18" charset="0"/>
              </a:rPr>
              <a:t>Reduced number of hours needed by the embryologist in the laboratory </a:t>
            </a:r>
            <a:endParaRPr lang="en-US" sz="3200" dirty="0">
              <a:latin typeface="Times New Roman" panose="02020603050405020304" pitchFamily="18" charset="0"/>
              <a:cs typeface="Times New Roman" panose="02020603050405020304" pitchFamily="18" charset="0"/>
            </a:endParaRPr>
          </a:p>
        </p:txBody>
      </p:sp>
      <p:pic>
        <p:nvPicPr>
          <p:cNvPr id="5" name="Picture 4" descr="A white and blue machine&#10;&#10;Description automatically generated">
            <a:extLst>
              <a:ext uri="{FF2B5EF4-FFF2-40B4-BE49-F238E27FC236}">
                <a16:creationId xmlns:a16="http://schemas.microsoft.com/office/drawing/2014/main" id="{DECC2AF8-858F-111E-0583-AA6AC04BDE9A}"/>
              </a:ext>
            </a:extLst>
          </p:cNvPr>
          <p:cNvPicPr>
            <a:picLocks noChangeAspect="1"/>
          </p:cNvPicPr>
          <p:nvPr/>
        </p:nvPicPr>
        <p:blipFill rotWithShape="1">
          <a:blip r:embed="rId2">
            <a:extLst>
              <a:ext uri="{28A0092B-C50C-407E-A947-70E740481C1C}">
                <a14:useLocalDpi xmlns:a14="http://schemas.microsoft.com/office/drawing/2010/main" val="0"/>
              </a:ext>
            </a:extLst>
          </a:blip>
          <a:srcRect b="46582"/>
          <a:stretch/>
        </p:blipFill>
        <p:spPr>
          <a:xfrm>
            <a:off x="6853382" y="1935656"/>
            <a:ext cx="5511800" cy="2944320"/>
          </a:xfrm>
          <a:prstGeom prst="rect">
            <a:avLst/>
          </a:prstGeom>
        </p:spPr>
      </p:pic>
      <p:pic>
        <p:nvPicPr>
          <p:cNvPr id="4" name="Picture 2" descr="Logo-shirazfertilitycenter-500-500">
            <a:extLst>
              <a:ext uri="{FF2B5EF4-FFF2-40B4-BE49-F238E27FC236}">
                <a16:creationId xmlns:a16="http://schemas.microsoft.com/office/drawing/2014/main" id="{43E0A9D8-B25B-C676-CA7F-9CB6A955668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414" r="17232"/>
          <a:stretch/>
        </p:blipFill>
        <p:spPr bwMode="auto">
          <a:xfrm>
            <a:off x="10738217" y="153473"/>
            <a:ext cx="1210659" cy="1824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5460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DD77349-6ADE-99FE-8E04-12919EE56F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768"/>
            <a:ext cx="12202175" cy="1519356"/>
            <a:chOff x="-1" y="-29768"/>
            <a:chExt cx="12202175" cy="1519356"/>
          </a:xfrm>
        </p:grpSpPr>
        <p:sp>
          <p:nvSpPr>
            <p:cNvPr id="9" name="Rectangle 8">
              <a:extLst>
                <a:ext uri="{FF2B5EF4-FFF2-40B4-BE49-F238E27FC236}">
                  <a16:creationId xmlns:a16="http://schemas.microsoft.com/office/drawing/2014/main" id="{D5B2B92C-44DF-B41D-C67A-EBF175DF52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41EB2F1-D26A-D7C9-E9AC-B63BE629A2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6D16430-53D3-47E5-F4B8-B441E710D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DFC51C93-1598-3202-8C37-86C2CBB934A6}"/>
              </a:ext>
            </a:extLst>
          </p:cNvPr>
          <p:cNvSpPr>
            <a:spLocks noGrp="1"/>
          </p:cNvSpPr>
          <p:nvPr>
            <p:ph type="title"/>
          </p:nvPr>
        </p:nvSpPr>
        <p:spPr>
          <a:xfrm>
            <a:off x="876691" y="301843"/>
            <a:ext cx="10477109" cy="1003532"/>
          </a:xfrm>
        </p:spPr>
        <p:txBody>
          <a:bodyPr anchor="ctr">
            <a:normAutofit/>
          </a:bodyPr>
          <a:lstStyle/>
          <a:p>
            <a:r>
              <a:rPr lang="en-US" sz="3200" b="0" i="0" u="none" strike="noStrike" baseline="0" dirty="0">
                <a:solidFill>
                  <a:srgbClr val="FFFFFF"/>
                </a:solidFill>
                <a:latin typeface="Times New Roman" panose="02020603050405020304" pitchFamily="18" charset="0"/>
                <a:cs typeface="Times New Roman" panose="02020603050405020304" pitchFamily="18" charset="0"/>
              </a:rPr>
              <a:t>Preimplantation genetic testing</a:t>
            </a:r>
            <a:br>
              <a:rPr lang="en-US" sz="3200" b="0" i="0" u="none" strike="noStrike" baseline="0" dirty="0">
                <a:solidFill>
                  <a:srgbClr val="FFFFFF"/>
                </a:solidFill>
                <a:latin typeface="Times New Roman" panose="02020603050405020304" pitchFamily="18" charset="0"/>
                <a:cs typeface="Times New Roman" panose="02020603050405020304" pitchFamily="18" charset="0"/>
              </a:rPr>
            </a:br>
            <a:r>
              <a:rPr lang="en-US" sz="3200" b="0" i="0" u="none" strike="noStrike" baseline="0" dirty="0">
                <a:solidFill>
                  <a:srgbClr val="FFFFFF"/>
                </a:solidFill>
                <a:latin typeface="Times New Roman" panose="02020603050405020304" pitchFamily="18" charset="0"/>
                <a:cs typeface="Times New Roman" panose="02020603050405020304" pitchFamily="18" charset="0"/>
              </a:rPr>
              <a:t>for aneuploidies</a:t>
            </a:r>
            <a:endParaRPr lang="en-US" sz="3200" dirty="0">
              <a:solidFill>
                <a:srgbClr val="FFFFFF"/>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88A8ED4-1B49-9228-C71F-CE7FF31DF90F}"/>
              </a:ext>
            </a:extLst>
          </p:cNvPr>
          <p:cNvSpPr>
            <a:spLocks noGrp="1"/>
          </p:cNvSpPr>
          <p:nvPr>
            <p:ph idx="1"/>
          </p:nvPr>
        </p:nvSpPr>
        <p:spPr>
          <a:xfrm>
            <a:off x="360219" y="1815082"/>
            <a:ext cx="6151417" cy="4172735"/>
          </a:xfrm>
        </p:spPr>
        <p:txBody>
          <a:bodyPr>
            <a:normAutofit lnSpcReduction="10000"/>
          </a:bodyPr>
          <a:lstStyle/>
          <a:p>
            <a:pPr>
              <a:spcAft>
                <a:spcPts val="1200"/>
              </a:spcAft>
              <a:buFont typeface="Wingdings" panose="05000000000000000000" pitchFamily="2" charset="2"/>
              <a:buChar char="q"/>
            </a:pPr>
            <a:r>
              <a:rPr lang="en-US" sz="2000" b="0" i="0" u="none" strike="noStrike" baseline="0" dirty="0">
                <a:latin typeface="Times New Roman" panose="02020603050405020304" pitchFamily="18" charset="0"/>
                <a:cs typeface="Times New Roman" panose="02020603050405020304" pitchFamily="18" charset="0"/>
              </a:rPr>
              <a:t>Aneuploidy accounts for implantation failure and early pregnancy loss, </a:t>
            </a:r>
            <a:r>
              <a:rPr lang="en-US" sz="2000" b="1" i="0" u="none" strike="noStrike" baseline="0" dirty="0">
                <a:latin typeface="Times New Roman" panose="02020603050405020304" pitchFamily="18" charset="0"/>
                <a:cs typeface="Times New Roman" panose="02020603050405020304" pitchFamily="18" charset="0"/>
              </a:rPr>
              <a:t>as high as 76% </a:t>
            </a:r>
            <a:r>
              <a:rPr lang="en-US" sz="2000" b="0" i="0" u="none" strike="noStrike" baseline="0" dirty="0">
                <a:latin typeface="Times New Roman" panose="02020603050405020304" pitchFamily="18" charset="0"/>
                <a:cs typeface="Times New Roman" panose="02020603050405020304" pitchFamily="18" charset="0"/>
              </a:rPr>
              <a:t>in first-trimester spontaneous abortions. </a:t>
            </a:r>
          </a:p>
          <a:p>
            <a:pPr>
              <a:spcAft>
                <a:spcPts val="1200"/>
              </a:spcAft>
              <a:buFont typeface="Wingdings" panose="05000000000000000000" pitchFamily="2" charset="2"/>
              <a:buChar char="q"/>
            </a:pPr>
            <a:r>
              <a:rPr lang="en-US" sz="2000" b="0" i="0" u="none" strike="noStrike" baseline="0" dirty="0">
                <a:latin typeface="Times New Roman" panose="02020603050405020304" pitchFamily="18" charset="0"/>
                <a:cs typeface="Times New Roman" panose="02020603050405020304" pitchFamily="18" charset="0"/>
              </a:rPr>
              <a:t>PGT-A is a technology that can analyze the chromosomes of embryos in IVF-ET and select </a:t>
            </a:r>
            <a:r>
              <a:rPr lang="en-US" sz="2000" b="1" i="0" u="none" strike="noStrike" baseline="0" dirty="0">
                <a:latin typeface="Times New Roman" panose="02020603050405020304" pitchFamily="18" charset="0"/>
                <a:cs typeface="Times New Roman" panose="02020603050405020304" pitchFamily="18" charset="0"/>
              </a:rPr>
              <a:t>euploid embryos </a:t>
            </a:r>
            <a:r>
              <a:rPr lang="en-US" sz="2000" b="0" i="0" u="none" strike="noStrike" baseline="0" dirty="0">
                <a:latin typeface="Times New Roman" panose="02020603050405020304" pitchFamily="18" charset="0"/>
                <a:cs typeface="Times New Roman" panose="02020603050405020304" pitchFamily="18" charset="0"/>
              </a:rPr>
              <a:t>for subsequent transfer. </a:t>
            </a:r>
          </a:p>
          <a:p>
            <a:pPr>
              <a:spcAft>
                <a:spcPts val="1200"/>
              </a:spcAft>
              <a:buFont typeface="Wingdings" panose="05000000000000000000" pitchFamily="2" charset="2"/>
              <a:buChar char="q"/>
            </a:pPr>
            <a:r>
              <a:rPr lang="en-US" sz="2000" b="1" i="0" u="none" strike="noStrike" baseline="0" dirty="0">
                <a:latin typeface="Times New Roman" panose="02020603050405020304" pitchFamily="18" charset="0"/>
                <a:cs typeface="Times New Roman" panose="02020603050405020304" pitchFamily="18" charset="0"/>
              </a:rPr>
              <a:t>Single euploid embryos </a:t>
            </a:r>
            <a:r>
              <a:rPr lang="en-US" sz="2000" b="0" i="0" u="none" strike="noStrike" baseline="0" dirty="0">
                <a:latin typeface="Times New Roman" panose="02020603050405020304" pitchFamily="18" charset="0"/>
                <a:cs typeface="Times New Roman" panose="02020603050405020304" pitchFamily="18" charset="0"/>
              </a:rPr>
              <a:t>selected by array comparative genomic hybridization were transferred to patients with RIF, which resulted in implantation rates like those in the group without RIF.</a:t>
            </a:r>
          </a:p>
          <a:p>
            <a:pPr>
              <a:spcAft>
                <a:spcPts val="1200"/>
              </a:spcAft>
              <a:buFont typeface="Wingdings" panose="05000000000000000000" pitchFamily="2" charset="2"/>
              <a:buChar char="q"/>
            </a:pPr>
            <a:r>
              <a:rPr lang="en-US" sz="2000" b="1" i="0" u="none" strike="noStrike" baseline="0" dirty="0">
                <a:latin typeface="Times New Roman" panose="02020603050405020304" pitchFamily="18" charset="0"/>
                <a:cs typeface="Times New Roman" panose="02020603050405020304" pitchFamily="18" charset="0"/>
              </a:rPr>
              <a:t>PGT-A</a:t>
            </a:r>
            <a:r>
              <a:rPr lang="en-US" sz="2000" b="0" i="0" u="none" strike="noStrike" baseline="0" dirty="0">
                <a:latin typeface="Times New Roman" panose="02020603050405020304" pitchFamily="18" charset="0"/>
                <a:cs typeface="Times New Roman" panose="02020603050405020304" pitchFamily="18" charset="0"/>
              </a:rPr>
              <a:t> appears to be a considerable treatment option for patients with RIF. </a:t>
            </a:r>
          </a:p>
        </p:txBody>
      </p:sp>
      <p:pic>
        <p:nvPicPr>
          <p:cNvPr id="4" name="Picture 2" descr="Logo-shirazfertilitycenter-500-500">
            <a:extLst>
              <a:ext uri="{FF2B5EF4-FFF2-40B4-BE49-F238E27FC236}">
                <a16:creationId xmlns:a16="http://schemas.microsoft.com/office/drawing/2014/main" id="{7ED6EEBA-3575-F414-2100-B4701ADF94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414" r="17232"/>
          <a:stretch/>
        </p:blipFill>
        <p:spPr bwMode="auto">
          <a:xfrm>
            <a:off x="10738217" y="153473"/>
            <a:ext cx="1210659" cy="18245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0158860-10A6-0A26-90E7-21FBD5D598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7680" y="2683687"/>
            <a:ext cx="4380055" cy="2571227"/>
          </a:xfrm>
          <a:prstGeom prst="rect">
            <a:avLst/>
          </a:prstGeom>
        </p:spPr>
      </p:pic>
    </p:spTree>
    <p:extLst>
      <p:ext uri="{BB962C8B-B14F-4D97-AF65-F5344CB8AC3E}">
        <p14:creationId xmlns:p14="http://schemas.microsoft.com/office/powerpoint/2010/main" val="3204723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2E1DC4-D15A-9F4B-2012-D8ABE1067D7D}"/>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Blastocyst euploidy rate</a:t>
            </a:r>
          </a:p>
        </p:txBody>
      </p:sp>
      <p:pic>
        <p:nvPicPr>
          <p:cNvPr id="5" name="Content Placeholder 4">
            <a:extLst>
              <a:ext uri="{FF2B5EF4-FFF2-40B4-BE49-F238E27FC236}">
                <a16:creationId xmlns:a16="http://schemas.microsoft.com/office/drawing/2014/main" id="{C7F0F2FB-3B0D-0B4E-F8B0-344A8B39ABFF}"/>
              </a:ext>
            </a:extLst>
          </p:cNvPr>
          <p:cNvPicPr>
            <a:picLocks noGrp="1" noChangeAspect="1"/>
          </p:cNvPicPr>
          <p:nvPr>
            <p:ph idx="1"/>
          </p:nvPr>
        </p:nvPicPr>
        <p:blipFill>
          <a:blip r:embed="rId2"/>
          <a:stretch>
            <a:fillRect/>
          </a:stretch>
        </p:blipFill>
        <p:spPr>
          <a:xfrm>
            <a:off x="287867" y="1657863"/>
            <a:ext cx="11728322" cy="3848857"/>
          </a:xfrm>
          <a:prstGeom prst="rect">
            <a:avLst/>
          </a:prstGeom>
        </p:spPr>
      </p:pic>
      <p:pic>
        <p:nvPicPr>
          <p:cNvPr id="3" name="Picture 2" descr="Logo-shirazfertilitycenter-500-500">
            <a:extLst>
              <a:ext uri="{FF2B5EF4-FFF2-40B4-BE49-F238E27FC236}">
                <a16:creationId xmlns:a16="http://schemas.microsoft.com/office/drawing/2014/main" id="{EC9B564B-E980-034F-AD01-927B2492C3C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414" r="17232"/>
          <a:stretch/>
        </p:blipFill>
        <p:spPr bwMode="auto">
          <a:xfrm>
            <a:off x="10738217" y="153473"/>
            <a:ext cx="1210659" cy="1824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650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1BF0A-EC19-AEBE-C269-62B7B57D9C5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4D462CC-B71B-D370-6164-DE99CF6B68FE}"/>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A1A7FE62-6CA0-C624-B6C8-5A73C326A770}"/>
              </a:ext>
            </a:extLst>
          </p:cNvPr>
          <p:cNvPicPr>
            <a:picLocks noChangeAspect="1"/>
          </p:cNvPicPr>
          <p:nvPr/>
        </p:nvPicPr>
        <p:blipFill>
          <a:blip r:embed="rId3"/>
          <a:stretch>
            <a:fillRect/>
          </a:stretch>
        </p:blipFill>
        <p:spPr>
          <a:xfrm>
            <a:off x="1877928" y="273685"/>
            <a:ext cx="8436144" cy="6018737"/>
          </a:xfrm>
          <a:prstGeom prst="rect">
            <a:avLst/>
          </a:prstGeom>
        </p:spPr>
      </p:pic>
      <p:pic>
        <p:nvPicPr>
          <p:cNvPr id="4" name="Picture 2" descr="Logo-shirazfertilitycenter-500-500">
            <a:extLst>
              <a:ext uri="{FF2B5EF4-FFF2-40B4-BE49-F238E27FC236}">
                <a16:creationId xmlns:a16="http://schemas.microsoft.com/office/drawing/2014/main" id="{0DB3C156-BD8A-F40F-3899-BD73E141DA6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414" r="17232"/>
          <a:stretch/>
        </p:blipFill>
        <p:spPr bwMode="auto">
          <a:xfrm>
            <a:off x="10738217" y="153473"/>
            <a:ext cx="1210659" cy="1824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21215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679</TotalTime>
  <Words>953</Words>
  <Application>Microsoft Office PowerPoint</Application>
  <PresentationFormat>Widescreen</PresentationFormat>
  <Paragraphs>104</Paragraphs>
  <Slides>15</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AdvOT1ef757c0</vt:lpstr>
      <vt:lpstr>AdvPSMER-R</vt:lpstr>
      <vt:lpstr>Aptos</vt:lpstr>
      <vt:lpstr>Aptos Display</vt:lpstr>
      <vt:lpstr>Arial</vt:lpstr>
      <vt:lpstr>Calibri</vt:lpstr>
      <vt:lpstr>Times New Roman</vt:lpstr>
      <vt:lpstr>Warnock Pro</vt:lpstr>
      <vt:lpstr>Wingdings</vt:lpstr>
      <vt:lpstr>Office Theme</vt:lpstr>
      <vt:lpstr>Embryological aspects of Implantation Failure</vt:lpstr>
      <vt:lpstr>PowerPoint Presentation</vt:lpstr>
      <vt:lpstr>Implantation Failure</vt:lpstr>
      <vt:lpstr>What is a GOOD Embryo?</vt:lpstr>
      <vt:lpstr>Conventional grading system</vt:lpstr>
      <vt:lpstr>Time-Lapse Imaging to Assess Embryo Morphokinesis </vt:lpstr>
      <vt:lpstr>Preimplantation genetic testing for aneuploidies</vt:lpstr>
      <vt:lpstr>Blastocyst euploidy rate</vt:lpstr>
      <vt:lpstr>PowerPoint Presentation</vt:lpstr>
      <vt:lpstr>Stage of Embryo</vt:lpstr>
      <vt:lpstr>Assisted hatching</vt:lpstr>
      <vt:lpstr>Sequential embryo transfer</vt:lpstr>
      <vt:lpstr>Mixed double embryo transfer</vt:lpstr>
      <vt:lpstr>RIF management guidelines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Embryology aspects of Implantation Failure</dc:title>
  <dc:creator>Shirzad Hoseini</dc:creator>
  <cp:lastModifiedBy>Windows User</cp:lastModifiedBy>
  <cp:revision>69</cp:revision>
  <dcterms:created xsi:type="dcterms:W3CDTF">2024-01-26T15:23:17Z</dcterms:created>
  <dcterms:modified xsi:type="dcterms:W3CDTF">2024-02-28T09:30:48Z</dcterms:modified>
</cp:coreProperties>
</file>